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5"/>
  </p:notesMasterIdLst>
  <p:sldIdLst>
    <p:sldId id="256" r:id="rId2"/>
    <p:sldId id="257" r:id="rId3"/>
    <p:sldId id="258" r:id="rId4"/>
    <p:sldId id="259" r:id="rId5"/>
    <p:sldId id="260" r:id="rId6"/>
    <p:sldId id="266" r:id="rId7"/>
    <p:sldId id="269" r:id="rId8"/>
    <p:sldId id="267" r:id="rId9"/>
    <p:sldId id="262" r:id="rId10"/>
    <p:sldId id="264" r:id="rId11"/>
    <p:sldId id="265" r:id="rId12"/>
    <p:sldId id="263" r:id="rId13"/>
    <p:sldId id="268"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59"/>
    <p:restoredTop sz="66799"/>
  </p:normalViewPr>
  <p:slideViewPr>
    <p:cSldViewPr snapToGrid="0" snapToObjects="1">
      <p:cViewPr varScale="1">
        <p:scale>
          <a:sx n="77" d="100"/>
          <a:sy n="77" d="100"/>
        </p:scale>
        <p:origin x="192" y="86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notesMaster" Target="notesMasters/notesMaster1.xml"/><Relationship Id="rId16" Type="http://schemas.openxmlformats.org/officeDocument/2006/relationships/presProps" Target="presProps.xml"/><Relationship Id="rId17" Type="http://schemas.openxmlformats.org/officeDocument/2006/relationships/viewProps" Target="viewProps.xml"/><Relationship Id="rId18" Type="http://schemas.openxmlformats.org/officeDocument/2006/relationships/theme" Target="theme/theme1.xml"/><Relationship Id="rId19"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DA24FD3-FE21-994D-ACD4-6ACE2F5CD13C}" type="datetimeFigureOut">
              <a:rPr lang="en-US" smtClean="0"/>
              <a:t>11/30/17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404EF1F-7AAF-6641-93A7-1FFD5784EDB4}" type="slidenum">
              <a:rPr lang="en-US" smtClean="0"/>
              <a:t>‹#›</a:t>
            </a:fld>
            <a:endParaRPr lang="en-US"/>
          </a:p>
        </p:txBody>
      </p:sp>
    </p:spTree>
    <p:extLst>
      <p:ext uri="{BB962C8B-B14F-4D97-AF65-F5344CB8AC3E}">
        <p14:creationId xmlns:p14="http://schemas.microsoft.com/office/powerpoint/2010/main" val="31868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404EF1F-7AAF-6641-93A7-1FFD5784EDB4}" type="slidenum">
              <a:rPr lang="en-US" smtClean="0"/>
              <a:t>1</a:t>
            </a:fld>
            <a:endParaRPr lang="en-US"/>
          </a:p>
        </p:txBody>
      </p:sp>
    </p:spTree>
    <p:extLst>
      <p:ext uri="{BB962C8B-B14F-4D97-AF65-F5344CB8AC3E}">
        <p14:creationId xmlns:p14="http://schemas.microsoft.com/office/powerpoint/2010/main" val="8839807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background or negative samples </a:t>
            </a:r>
            <a:r>
              <a:rPr lang="en-US" dirty="0" err="1" smtClean="0"/>
              <a:t>ImageNet</a:t>
            </a:r>
            <a:r>
              <a:rPr lang="en-US" dirty="0" smtClean="0"/>
              <a:t>, converted to gray scale and resized to 100</a:t>
            </a:r>
            <a:r>
              <a:rPr lang="en-US" baseline="0" dirty="0" smtClean="0"/>
              <a:t> 100</a:t>
            </a:r>
            <a:r>
              <a:rPr lang="en-US" dirty="0" smtClean="0"/>
              <a:t>pixels.</a:t>
            </a:r>
          </a:p>
          <a:p>
            <a:r>
              <a:rPr lang="en-US" dirty="0" smtClean="0"/>
              <a:t>Besides it was ensured that the background images do not contain any region of</a:t>
            </a:r>
            <a:r>
              <a:rPr lang="mr-IN" dirty="0" smtClean="0"/>
              <a:t>…</a:t>
            </a:r>
            <a:endParaRPr lang="de-DE" dirty="0" smtClean="0"/>
          </a:p>
          <a:p>
            <a:r>
              <a:rPr lang="en-US" dirty="0" smtClean="0"/>
              <a:t>About 2400 images were downloaded as the negative images. </a:t>
            </a:r>
          </a:p>
          <a:p>
            <a:r>
              <a:rPr lang="en-US" dirty="0" smtClean="0"/>
              <a:t>Accordingly, for the training purposes, also need the positive images which contain the target object. Because the training algorithm requires the location information of the object in the images, to simplify the labeling, the positive images can be generated by superimposing the object image onto the background images, with certain transformation such as scaling, rotation and translation in order to diversify the pattern that the object is showing up in the backgrounds. In this approach the same amount of positive images were artificially created, they are shown on the right side. We can observe the hand which is superimposed onto the backgrounds.</a:t>
            </a:r>
            <a:endParaRPr lang="en-US" dirty="0"/>
          </a:p>
        </p:txBody>
      </p:sp>
      <p:sp>
        <p:nvSpPr>
          <p:cNvPr id="4" name="Slide Number Placeholder 3"/>
          <p:cNvSpPr>
            <a:spLocks noGrp="1"/>
          </p:cNvSpPr>
          <p:nvPr>
            <p:ph type="sldNum" sz="quarter" idx="10"/>
          </p:nvPr>
        </p:nvSpPr>
        <p:spPr/>
        <p:txBody>
          <a:bodyPr/>
          <a:lstStyle/>
          <a:p>
            <a:fld id="{9404EF1F-7AAF-6641-93A7-1FFD5784EDB4}" type="slidenum">
              <a:rPr lang="en-US" smtClean="0"/>
              <a:t>5</a:t>
            </a:fld>
            <a:endParaRPr lang="en-US"/>
          </a:p>
        </p:txBody>
      </p:sp>
    </p:spTree>
    <p:extLst>
      <p:ext uri="{BB962C8B-B14F-4D97-AF65-F5344CB8AC3E}">
        <p14:creationId xmlns:p14="http://schemas.microsoft.com/office/powerpoint/2010/main" val="7717885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training started after obtaining the negative and positive images. The training could contain 10 or more stages and each stage was trained in an iterative way and finally output a strong cascade classifier. In the training of a certain stage, the Haar-like features were extracted meanwhile the hit ratio and false alarm ratio were also computed for each iteration. The goal of the training was not to output a perfect classifier which can perform with the highest accuracy, but with a high hit ratio or similarly the recall and the toleration with high false positive ratio. That is to say, each classifier aims at covering all the true positives, but it may predict a good number of false positives, which means some of its positive predictions are not actually the objects. For example in the training log shown in the left figure, 99.5% of the objects are validated while 63% of the all validated samples are mistakenly classified. However, because there are multiple stages that are to be trained, after these stages the final false positive ratio can be lowered to an acceptable level. The output of the training are the classifiers of multiple stages such as the 10-stage cascades shown in the figure on the right.</a:t>
            </a:r>
            <a:endParaRPr lang="en-US" dirty="0"/>
          </a:p>
        </p:txBody>
      </p:sp>
      <p:sp>
        <p:nvSpPr>
          <p:cNvPr id="4" name="Slide Number Placeholder 3"/>
          <p:cNvSpPr>
            <a:spLocks noGrp="1"/>
          </p:cNvSpPr>
          <p:nvPr>
            <p:ph type="sldNum" sz="quarter" idx="10"/>
          </p:nvPr>
        </p:nvSpPr>
        <p:spPr/>
        <p:txBody>
          <a:bodyPr/>
          <a:lstStyle/>
          <a:p>
            <a:fld id="{9404EF1F-7AAF-6641-93A7-1FFD5784EDB4}" type="slidenum">
              <a:rPr lang="en-US" smtClean="0"/>
              <a:t>6</a:t>
            </a:fld>
            <a:endParaRPr lang="en-US"/>
          </a:p>
        </p:txBody>
      </p:sp>
    </p:spTree>
    <p:extLst>
      <p:ext uri="{BB962C8B-B14F-4D97-AF65-F5344CB8AC3E}">
        <p14:creationId xmlns:p14="http://schemas.microsoft.com/office/powerpoint/2010/main" val="11386173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Theses classifiers of `.xml` files were loaded with the `</a:t>
            </a:r>
            <a:r>
              <a:rPr lang="en-US" dirty="0" err="1" smtClean="0"/>
              <a:t>openCV</a:t>
            </a:r>
            <a:r>
              <a:rPr lang="en-US" dirty="0" smtClean="0"/>
              <a:t>` function. Two parameters were provided for running which are the scale factor and minimum number of neighbors. The scale factor specifies how much the image size is reduced at each image scale and the minimum neighbors parameter specifies how many neighbors each candidate rectangle should have to retain it. The detection result varied with different settings of the parameters, as shown in this example, the larger scale tend to detect less detailed objects while the more neighbors needed retaining, the less objects detected.</a:t>
            </a:r>
          </a:p>
          <a:p>
            <a:endParaRPr lang="en-US" dirty="0"/>
          </a:p>
        </p:txBody>
      </p:sp>
      <p:sp>
        <p:nvSpPr>
          <p:cNvPr id="4" name="Slide Number Placeholder 3"/>
          <p:cNvSpPr>
            <a:spLocks noGrp="1"/>
          </p:cNvSpPr>
          <p:nvPr>
            <p:ph type="sldNum" sz="quarter" idx="10"/>
          </p:nvPr>
        </p:nvSpPr>
        <p:spPr/>
        <p:txBody>
          <a:bodyPr/>
          <a:lstStyle/>
          <a:p>
            <a:fld id="{9404EF1F-7AAF-6641-93A7-1FFD5784EDB4}" type="slidenum">
              <a:rPr lang="en-US" smtClean="0"/>
              <a:t>7</a:t>
            </a:fld>
            <a:endParaRPr lang="en-US"/>
          </a:p>
        </p:txBody>
      </p:sp>
    </p:spTree>
    <p:extLst>
      <p:ext uri="{BB962C8B-B14F-4D97-AF65-F5344CB8AC3E}">
        <p14:creationId xmlns:p14="http://schemas.microsoft.com/office/powerpoint/2010/main" val="4529551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Theses classifiers of `.xml` files were loaded with the `</a:t>
            </a:r>
            <a:r>
              <a:rPr lang="en-US" dirty="0" err="1" smtClean="0"/>
              <a:t>openCV</a:t>
            </a:r>
            <a:r>
              <a:rPr lang="en-US" dirty="0" smtClean="0"/>
              <a:t>` function. Two parameters were provided for running which are the scale factor and minimum number of neighbors. The scale factor specifies how much the image size is reduced at each image scale and the minimum neighbors parameter specifies how many neighbors each candidate rectangle should have to retain it. The detection result varied with different settings of the parameters, as shown in this example, the larger scale tend to detect less detailed objects while the more neighbors needed retaining, the less objects detected.</a:t>
            </a:r>
            <a:endParaRPr lang="en-US" dirty="0"/>
          </a:p>
        </p:txBody>
      </p:sp>
      <p:sp>
        <p:nvSpPr>
          <p:cNvPr id="4" name="Slide Number Placeholder 3"/>
          <p:cNvSpPr>
            <a:spLocks noGrp="1"/>
          </p:cNvSpPr>
          <p:nvPr>
            <p:ph type="sldNum" sz="quarter" idx="10"/>
          </p:nvPr>
        </p:nvSpPr>
        <p:spPr/>
        <p:txBody>
          <a:bodyPr/>
          <a:lstStyle/>
          <a:p>
            <a:fld id="{9404EF1F-7AAF-6641-93A7-1FFD5784EDB4}" type="slidenum">
              <a:rPr lang="en-US" smtClean="0"/>
              <a:t>8</a:t>
            </a:fld>
            <a:endParaRPr lang="en-US"/>
          </a:p>
        </p:txBody>
      </p:sp>
    </p:spTree>
    <p:extLst>
      <p:ext uri="{BB962C8B-B14F-4D97-AF65-F5344CB8AC3E}">
        <p14:creationId xmlns:p14="http://schemas.microsoft.com/office/powerpoint/2010/main" val="5146532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Here are more examples of the detection. In cars detection the algorithm performs basically well except some missing classified cars, but no false positives. One limitation of this algorithm is that it can be easily stick to the trained image, which can be seen in the results of detecting hands. Only one image was used to superimposed onto the background and it is a fully-open palm, therefore the classifier could fail to detect the palm with different gestures, for example the not fully open palm in the image in the upper right corner was not successfully detected and in the image on the lower left corner only the palm was detected and the other gestures not.</a:t>
            </a:r>
          </a:p>
          <a:p>
            <a:endParaRPr lang="en-US" dirty="0"/>
          </a:p>
        </p:txBody>
      </p:sp>
      <p:sp>
        <p:nvSpPr>
          <p:cNvPr id="4" name="Slide Number Placeholder 3"/>
          <p:cNvSpPr>
            <a:spLocks noGrp="1"/>
          </p:cNvSpPr>
          <p:nvPr>
            <p:ph type="sldNum" sz="quarter" idx="10"/>
          </p:nvPr>
        </p:nvSpPr>
        <p:spPr/>
        <p:txBody>
          <a:bodyPr/>
          <a:lstStyle/>
          <a:p>
            <a:fld id="{9404EF1F-7AAF-6641-93A7-1FFD5784EDB4}" type="slidenum">
              <a:rPr lang="en-US" smtClean="0"/>
              <a:t>9</a:t>
            </a:fld>
            <a:endParaRPr lang="en-US"/>
          </a:p>
        </p:txBody>
      </p:sp>
    </p:spTree>
    <p:extLst>
      <p:ext uri="{BB962C8B-B14F-4D97-AF65-F5344CB8AC3E}">
        <p14:creationId xmlns:p14="http://schemas.microsoft.com/office/powerpoint/2010/main" val="21051520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800" dirty="0">
              <a:latin typeface="+mj-lt"/>
            </a:endParaRPr>
          </a:p>
        </p:txBody>
      </p:sp>
      <p:sp>
        <p:nvSpPr>
          <p:cNvPr id="4" name="Slide Number Placeholder 3"/>
          <p:cNvSpPr>
            <a:spLocks noGrp="1"/>
          </p:cNvSpPr>
          <p:nvPr>
            <p:ph type="sldNum" sz="quarter" idx="10"/>
          </p:nvPr>
        </p:nvSpPr>
        <p:spPr/>
        <p:txBody>
          <a:bodyPr/>
          <a:lstStyle/>
          <a:p>
            <a:fld id="{9404EF1F-7AAF-6641-93A7-1FFD5784EDB4}" type="slidenum">
              <a:rPr lang="en-US" smtClean="0"/>
              <a:t>10</a:t>
            </a:fld>
            <a:endParaRPr lang="en-US"/>
          </a:p>
        </p:txBody>
      </p:sp>
    </p:spTree>
    <p:extLst>
      <p:ext uri="{BB962C8B-B14F-4D97-AF65-F5344CB8AC3E}">
        <p14:creationId xmlns:p14="http://schemas.microsoft.com/office/powerpoint/2010/main" val="18610136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conclusion, it was observed in this project that the advantages of Haar cascade object detection include that it can generalize to any kind of object and it is efficient in practice because of the early elimination of false region. However, in the situations when the parameters are not well tuned, it could lead to high false positive ratio, in the mean time, when there are not enough training samples, the classifier could be </a:t>
            </a:r>
            <a:r>
              <a:rPr lang="en-US" dirty="0" err="1" smtClean="0"/>
              <a:t>overfitting</a:t>
            </a:r>
            <a:r>
              <a:rPr lang="en-US" dirty="0" smtClean="0"/>
              <a:t> and lead to high variance despite of the low bias.</a:t>
            </a:r>
            <a:endParaRPr lang="en-US" dirty="0"/>
          </a:p>
        </p:txBody>
      </p:sp>
      <p:sp>
        <p:nvSpPr>
          <p:cNvPr id="4" name="Slide Number Placeholder 3"/>
          <p:cNvSpPr>
            <a:spLocks noGrp="1"/>
          </p:cNvSpPr>
          <p:nvPr>
            <p:ph type="sldNum" sz="quarter" idx="10"/>
          </p:nvPr>
        </p:nvSpPr>
        <p:spPr/>
        <p:txBody>
          <a:bodyPr/>
          <a:lstStyle/>
          <a:p>
            <a:fld id="{9404EF1F-7AAF-6641-93A7-1FFD5784EDB4}" type="slidenum">
              <a:rPr lang="en-US" smtClean="0"/>
              <a:t>11</a:t>
            </a:fld>
            <a:endParaRPr lang="en-US"/>
          </a:p>
        </p:txBody>
      </p:sp>
    </p:spTree>
    <p:extLst>
      <p:ext uri="{BB962C8B-B14F-4D97-AF65-F5344CB8AC3E}">
        <p14:creationId xmlns:p14="http://schemas.microsoft.com/office/powerpoint/2010/main" val="14979242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smtClean="0"/>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6AD6EE87-EBD5-4F12-A48A-63ACA297AC8F}" type="datetimeFigureOut">
              <a:rPr lang="en-US" dirty="0"/>
              <a:t>11/30/17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CD73815-2707-4475-8F1A-B873CB631BB4}" type="datetimeFigureOut">
              <a:rPr lang="en-US" dirty="0"/>
              <a:t>11/30/17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A4AFB99-0EAB-4182-AFF8-E214C82A68F6}" type="datetimeFigureOut">
              <a:rPr lang="en-US" dirty="0"/>
              <a:t>11/30/17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798741"/>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1024128" y="1594022"/>
            <a:ext cx="9720073" cy="4715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A5D3794B-289A-4A80-97D7-111025398D45}" type="datetimeFigureOut">
              <a:rPr lang="en-US" dirty="0"/>
              <a:t>11/30/17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smtClean="0"/>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A61015F-7CC6-4D0A-9D87-873EA4C304CC}" type="datetimeFigureOut">
              <a:rPr lang="en-US" dirty="0"/>
              <a:t>11/30/17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93C6A301-0538-44EC-B09D-202E1042A48B}" type="datetimeFigureOut">
              <a:rPr lang="en-US" dirty="0"/>
              <a:t>11/30/17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smtClean="0"/>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D789574A-8875-45EF-8EA2-3CAA0F7ABC4C}" type="datetimeFigureOut">
              <a:rPr lang="en-US" dirty="0"/>
              <a:t>11/30/17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67EF4D4C-5367-4C26-9E2B-D8088D7FCA81}" type="datetimeFigureOut">
              <a:rPr lang="en-US" dirty="0"/>
              <a:t>11/30/17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6E91E96-98B0-4413-9547-46F3504108EF}" type="datetimeFigureOut">
              <a:rPr lang="en-US" dirty="0"/>
              <a:t>11/30/17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smtClean="0"/>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5C68B11-C5A8-448C-8CE9-B1A273C79CFC}" type="datetimeFigureOut">
              <a:rPr lang="en-US" dirty="0"/>
              <a:t>11/30/17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7616CA0-919D-4A49-9C8A-62FDFB3A5183}" type="datetimeFigureOut">
              <a:rPr lang="en-US" dirty="0"/>
              <a:t>11/30/17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7E5644-1E61-4311-A31E-84CB9C7AA8A9}" type="slidenum">
              <a:rPr lang="en-US" dirty="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90298CD5-6C1E-4009-B41F-6DF62E31D3BE}" type="datetimeFigureOut">
              <a:rPr lang="en-US" dirty="0"/>
              <a:pPr/>
              <a:t>11/30/17</a:t>
            </a:fld>
            <a:endParaRPr lang="en-US" dirty="0"/>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dirty="0"/>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4FAB73BC-B049-4115-A692-8D63A059BFB8}" type="slidenum">
              <a:rPr lang="en-US" dirty="0"/>
              <a:pPr/>
              <a:t>‹#›</a:t>
            </a:fld>
            <a:endParaRPr lang="en-US" dirty="0"/>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8" r:id="rId10"/>
    <p:sldLayoutId id="2147483659" r:id="rId11"/>
  </p:sldLayoutIdLst>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8.jpg"/><Relationship Id="rId4" Type="http://schemas.openxmlformats.org/officeDocument/2006/relationships/image" Target="../media/image19.jpg"/><Relationship Id="rId5" Type="http://schemas.openxmlformats.org/officeDocument/2006/relationships/image" Target="../media/image20.jpg"/><Relationship Id="rId6" Type="http://schemas.openxmlformats.org/officeDocument/2006/relationships/image" Target="../media/image21.jp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docs.opencv.org/2.4.13.2/modules/objdetect/doc/cascade_classification.html"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 Id="rId3"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9.xml.rels><?xml version="1.0" encoding="UTF-8" standalone="yes"?>
<Relationships xmlns="http://schemas.openxmlformats.org/package/2006/relationships"><Relationship Id="rId3" Type="http://schemas.openxmlformats.org/officeDocument/2006/relationships/image" Target="../media/image16.jpg"/><Relationship Id="rId4" Type="http://schemas.openxmlformats.org/officeDocument/2006/relationships/image" Target="../media/image17.jp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altLang="zh-CN" sz="4000" dirty="0" smtClean="0"/>
              <a:t>Object</a:t>
            </a:r>
            <a:r>
              <a:rPr lang="zh-CN" altLang="en-US" sz="4000" dirty="0" smtClean="0"/>
              <a:t> </a:t>
            </a:r>
            <a:r>
              <a:rPr lang="en-US" altLang="zh-CN" sz="4000" dirty="0" smtClean="0"/>
              <a:t>detection</a:t>
            </a:r>
            <a:r>
              <a:rPr lang="zh-CN" altLang="en-US" sz="4000" dirty="0" smtClean="0"/>
              <a:t> </a:t>
            </a:r>
            <a:r>
              <a:rPr lang="en-US" altLang="zh-CN" sz="4000" dirty="0" smtClean="0"/>
              <a:t>using</a:t>
            </a:r>
            <a:r>
              <a:rPr lang="zh-CN" altLang="en-US" sz="4000" dirty="0" smtClean="0"/>
              <a:t> </a:t>
            </a:r>
            <a:r>
              <a:rPr lang="en-US" altLang="zh-CN" sz="4000" dirty="0" err="1" smtClean="0"/>
              <a:t>haar</a:t>
            </a:r>
            <a:r>
              <a:rPr lang="zh-CN" altLang="en-US" sz="4000" dirty="0" smtClean="0"/>
              <a:t> </a:t>
            </a:r>
            <a:r>
              <a:rPr lang="en-US" altLang="zh-CN" sz="4000" dirty="0" smtClean="0"/>
              <a:t>cascade</a:t>
            </a:r>
            <a:r>
              <a:rPr lang="zh-CN" altLang="en-US" sz="4000" dirty="0" smtClean="0"/>
              <a:t> </a:t>
            </a:r>
            <a:endParaRPr lang="en-US" sz="4000" dirty="0"/>
          </a:p>
        </p:txBody>
      </p:sp>
      <p:sp>
        <p:nvSpPr>
          <p:cNvPr id="3" name="Subtitle 2"/>
          <p:cNvSpPr>
            <a:spLocks noGrp="1"/>
          </p:cNvSpPr>
          <p:nvPr>
            <p:ph type="subTitle" idx="1"/>
          </p:nvPr>
        </p:nvSpPr>
        <p:spPr/>
        <p:txBody>
          <a:bodyPr/>
          <a:lstStyle/>
          <a:p>
            <a:r>
              <a:rPr lang="en-US" altLang="zh-CN" dirty="0" smtClean="0"/>
              <a:t>CS512</a:t>
            </a:r>
            <a:r>
              <a:rPr lang="zh-CN" altLang="en-US" dirty="0" smtClean="0"/>
              <a:t> </a:t>
            </a:r>
            <a:r>
              <a:rPr lang="en-US" altLang="zh-CN" dirty="0" smtClean="0"/>
              <a:t>Computer</a:t>
            </a:r>
            <a:r>
              <a:rPr lang="zh-CN" altLang="en-US" dirty="0" smtClean="0"/>
              <a:t> </a:t>
            </a:r>
            <a:r>
              <a:rPr lang="en-US" altLang="zh-CN" dirty="0" smtClean="0"/>
              <a:t>Vision</a:t>
            </a:r>
          </a:p>
          <a:p>
            <a:r>
              <a:rPr lang="en-US" altLang="zh-CN" dirty="0" smtClean="0"/>
              <a:t>Lin</a:t>
            </a:r>
            <a:r>
              <a:rPr lang="zh-CN" altLang="en-US" dirty="0" smtClean="0"/>
              <a:t> </a:t>
            </a:r>
            <a:r>
              <a:rPr lang="en-US" altLang="zh-CN" dirty="0" smtClean="0"/>
              <a:t>Zhuo</a:t>
            </a:r>
          </a:p>
          <a:p>
            <a:r>
              <a:rPr lang="en-US" dirty="0" err="1"/>
              <a:t>Cvn</a:t>
            </a:r>
            <a:r>
              <a:rPr lang="en-US" dirty="0"/>
              <a:t> </a:t>
            </a:r>
            <a:r>
              <a:rPr lang="en-US" dirty="0" err="1"/>
              <a:t>Prajwal</a:t>
            </a:r>
            <a:r>
              <a:rPr lang="en-US" dirty="0"/>
              <a:t> </a:t>
            </a:r>
          </a:p>
        </p:txBody>
      </p:sp>
    </p:spTree>
    <p:extLst>
      <p:ext uri="{BB962C8B-B14F-4D97-AF65-F5344CB8AC3E}">
        <p14:creationId xmlns:p14="http://schemas.microsoft.com/office/powerpoint/2010/main" val="135853892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RESULTS</a:t>
            </a:r>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70979" y="3775174"/>
            <a:ext cx="2642866" cy="2642866"/>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9389" y="3431157"/>
            <a:ext cx="5489406" cy="2986883"/>
          </a:xfrm>
          <a:prstGeom prst="rect">
            <a:avLst/>
          </a:prstGeom>
        </p:spPr>
      </p:pic>
      <p:pic>
        <p:nvPicPr>
          <p:cNvPr id="4" name="Content Placeholder 3"/>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1249598" y="1471640"/>
            <a:ext cx="4399642" cy="2933094"/>
          </a:xfrm>
        </p:spPr>
      </p:pic>
      <p:pic>
        <p:nvPicPr>
          <p:cNvPr id="5" name="Picture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38795" y="585216"/>
            <a:ext cx="3675050" cy="2925867"/>
          </a:xfrm>
          <a:prstGeom prst="rect">
            <a:avLst/>
          </a:prstGeom>
        </p:spPr>
      </p:pic>
    </p:spTree>
    <p:extLst>
      <p:ext uri="{BB962C8B-B14F-4D97-AF65-F5344CB8AC3E}">
        <p14:creationId xmlns:p14="http://schemas.microsoft.com/office/powerpoint/2010/main" val="193205085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Conclusion</a:t>
            </a:r>
            <a:endParaRPr lang="en-US" dirty="0"/>
          </a:p>
        </p:txBody>
      </p:sp>
      <p:sp>
        <p:nvSpPr>
          <p:cNvPr id="3" name="Content Placeholder 2"/>
          <p:cNvSpPr>
            <a:spLocks noGrp="1"/>
          </p:cNvSpPr>
          <p:nvPr>
            <p:ph idx="1"/>
          </p:nvPr>
        </p:nvSpPr>
        <p:spPr/>
        <p:txBody>
          <a:bodyPr>
            <a:norm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altLang="zh-CN" sz="2800" dirty="0" smtClean="0"/>
              <a:t>Pros</a:t>
            </a:r>
          </a:p>
          <a:p>
            <a:pPr marR="0" lvl="0" defTabSz="914400" eaLnBrk="1" fontAlgn="auto" latinLnBrk="0" hangingPunct="1">
              <a:lnSpc>
                <a:spcPct val="100000"/>
              </a:lnSpc>
              <a:spcBef>
                <a:spcPts val="0"/>
              </a:spcBef>
              <a:spcAft>
                <a:spcPts val="0"/>
              </a:spcAft>
              <a:buClrTx/>
              <a:buSzTx/>
              <a:buFontTx/>
              <a:buChar char="-"/>
              <a:tabLst/>
              <a:defRPr/>
            </a:pPr>
            <a:r>
              <a:rPr lang="zh-CN" altLang="en-US" sz="2800" dirty="0" smtClean="0"/>
              <a:t> </a:t>
            </a:r>
            <a:r>
              <a:rPr lang="en-US" altLang="zh-CN" sz="2800" dirty="0" smtClean="0"/>
              <a:t>Can</a:t>
            </a:r>
            <a:r>
              <a:rPr lang="zh-CN" altLang="en-US" sz="2800" dirty="0" smtClean="0"/>
              <a:t> </a:t>
            </a:r>
            <a:r>
              <a:rPr lang="en-US" altLang="zh-CN" sz="2800" dirty="0" smtClean="0"/>
              <a:t>generalize</a:t>
            </a:r>
            <a:r>
              <a:rPr lang="zh-CN" altLang="en-US" sz="2800" dirty="0" smtClean="0"/>
              <a:t> </a:t>
            </a:r>
            <a:r>
              <a:rPr lang="en-US" altLang="zh-CN" sz="2800" dirty="0" smtClean="0"/>
              <a:t>to</a:t>
            </a:r>
            <a:r>
              <a:rPr lang="zh-CN" altLang="en-US" sz="2800" dirty="0" smtClean="0"/>
              <a:t> </a:t>
            </a:r>
            <a:r>
              <a:rPr lang="en-US" altLang="zh-CN" sz="2800" dirty="0" smtClean="0"/>
              <a:t>any</a:t>
            </a:r>
            <a:r>
              <a:rPr lang="zh-CN" altLang="en-US" sz="2800" dirty="0" smtClean="0"/>
              <a:t> </a:t>
            </a:r>
            <a:r>
              <a:rPr lang="en-US" altLang="zh-CN" sz="2800" dirty="0" smtClean="0"/>
              <a:t>kind</a:t>
            </a:r>
            <a:r>
              <a:rPr lang="zh-CN" altLang="en-US" sz="2800" dirty="0" smtClean="0"/>
              <a:t> </a:t>
            </a:r>
            <a:r>
              <a:rPr lang="en-US" altLang="zh-CN" sz="2800" dirty="0" smtClean="0"/>
              <a:t>of</a:t>
            </a:r>
            <a:r>
              <a:rPr lang="zh-CN" altLang="en-US" sz="2800" dirty="0" smtClean="0"/>
              <a:t> </a:t>
            </a:r>
            <a:r>
              <a:rPr lang="en-US" altLang="zh-CN" sz="2800" dirty="0" smtClean="0"/>
              <a:t>object</a:t>
            </a:r>
          </a:p>
          <a:p>
            <a:pPr marR="0" lvl="0" defTabSz="914400" eaLnBrk="1" fontAlgn="auto" latinLnBrk="0" hangingPunct="1">
              <a:lnSpc>
                <a:spcPct val="100000"/>
              </a:lnSpc>
              <a:spcBef>
                <a:spcPts val="0"/>
              </a:spcBef>
              <a:spcAft>
                <a:spcPts val="0"/>
              </a:spcAft>
              <a:buClrTx/>
              <a:buSzTx/>
              <a:buFontTx/>
              <a:buChar char="-"/>
              <a:tabLst/>
              <a:defRPr/>
            </a:pPr>
            <a:r>
              <a:rPr lang="zh-CN" altLang="en-US" sz="2800" dirty="0" smtClean="0"/>
              <a:t> </a:t>
            </a:r>
            <a:r>
              <a:rPr lang="en-US" altLang="zh-CN" sz="2800" dirty="0" smtClean="0"/>
              <a:t>Efficient</a:t>
            </a:r>
            <a:r>
              <a:rPr lang="zh-CN" altLang="en-US" sz="2800" dirty="0" smtClean="0"/>
              <a:t> </a:t>
            </a:r>
            <a:r>
              <a:rPr lang="en-US" altLang="zh-CN" sz="2800" dirty="0" smtClean="0"/>
              <a:t>(eliminate</a:t>
            </a:r>
            <a:r>
              <a:rPr lang="zh-CN" altLang="en-US" sz="2800" dirty="0" smtClean="0"/>
              <a:t> </a:t>
            </a:r>
            <a:r>
              <a:rPr lang="en-US" altLang="zh-CN" sz="2800" dirty="0" smtClean="0"/>
              <a:t>false</a:t>
            </a:r>
            <a:r>
              <a:rPr lang="zh-CN" altLang="en-US" sz="2800" dirty="0" smtClean="0"/>
              <a:t> </a:t>
            </a:r>
            <a:r>
              <a:rPr lang="en-US" altLang="zh-CN" sz="2800" dirty="0" smtClean="0"/>
              <a:t>region</a:t>
            </a:r>
            <a:r>
              <a:rPr lang="zh-CN" altLang="en-US" sz="2800" dirty="0" smtClean="0"/>
              <a:t> </a:t>
            </a:r>
            <a:r>
              <a:rPr lang="en-US" altLang="zh-CN" sz="2800" dirty="0" smtClean="0"/>
              <a:t>quickly)</a:t>
            </a:r>
            <a:endParaRPr lang="en-US" sz="2800" dirty="0"/>
          </a:p>
          <a:p>
            <a:pPr marL="0" marR="0" lvl="0" indent="0" defTabSz="914400" eaLnBrk="1" fontAlgn="auto" latinLnBrk="0" hangingPunct="1">
              <a:lnSpc>
                <a:spcPct val="100000"/>
              </a:lnSpc>
              <a:spcBef>
                <a:spcPts val="0"/>
              </a:spcBef>
              <a:spcAft>
                <a:spcPts val="0"/>
              </a:spcAft>
              <a:buClrTx/>
              <a:buSzTx/>
              <a:buFontTx/>
              <a:buNone/>
              <a:tabLst/>
              <a:defRPr/>
            </a:pPr>
            <a:endParaRPr lang="en-US" sz="2800" dirty="0" smtClean="0"/>
          </a:p>
          <a:p>
            <a:pPr marL="0" marR="0" lvl="0" indent="0" defTabSz="914400" eaLnBrk="1" fontAlgn="auto" latinLnBrk="0" hangingPunct="1">
              <a:lnSpc>
                <a:spcPct val="100000"/>
              </a:lnSpc>
              <a:spcBef>
                <a:spcPts val="0"/>
              </a:spcBef>
              <a:spcAft>
                <a:spcPts val="0"/>
              </a:spcAft>
              <a:buClrTx/>
              <a:buSzTx/>
              <a:buFontTx/>
              <a:buNone/>
              <a:tabLst/>
              <a:defRPr/>
            </a:pPr>
            <a:endParaRPr lang="en-US" sz="2800" dirty="0"/>
          </a:p>
          <a:p>
            <a:pPr marL="0" marR="0" lvl="0" indent="0" defTabSz="914400" eaLnBrk="1" fontAlgn="auto" latinLnBrk="0" hangingPunct="1">
              <a:lnSpc>
                <a:spcPct val="100000"/>
              </a:lnSpc>
              <a:spcBef>
                <a:spcPts val="0"/>
              </a:spcBef>
              <a:spcAft>
                <a:spcPts val="0"/>
              </a:spcAft>
              <a:buClrTx/>
              <a:buSzTx/>
              <a:buFontTx/>
              <a:buNone/>
              <a:tabLst/>
              <a:defRPr/>
            </a:pPr>
            <a:r>
              <a:rPr lang="en-US" altLang="zh-CN" sz="2800" dirty="0" smtClean="0"/>
              <a:t>Cons</a:t>
            </a:r>
            <a:endParaRPr lang="en-US" sz="2800" dirty="0" smtClean="0"/>
          </a:p>
          <a:p>
            <a:pPr marR="0" lvl="0" defTabSz="914400" eaLnBrk="1" fontAlgn="auto" latinLnBrk="0" hangingPunct="1">
              <a:lnSpc>
                <a:spcPct val="100000"/>
              </a:lnSpc>
              <a:spcBef>
                <a:spcPts val="0"/>
              </a:spcBef>
              <a:spcAft>
                <a:spcPts val="0"/>
              </a:spcAft>
              <a:buClrTx/>
              <a:buSzTx/>
              <a:buFontTx/>
              <a:buChar char="-"/>
              <a:tabLst/>
              <a:defRPr/>
            </a:pPr>
            <a:r>
              <a:rPr lang="zh-CN" altLang="en-US" sz="2800" dirty="0" smtClean="0"/>
              <a:t> </a:t>
            </a:r>
            <a:r>
              <a:rPr lang="en-US" altLang="zh-CN" sz="2800" dirty="0" smtClean="0"/>
              <a:t>High</a:t>
            </a:r>
            <a:r>
              <a:rPr lang="zh-CN" altLang="en-US" sz="2800" dirty="0" smtClean="0"/>
              <a:t> </a:t>
            </a:r>
            <a:r>
              <a:rPr lang="en-US" altLang="zh-CN" sz="2800" dirty="0" smtClean="0"/>
              <a:t>false</a:t>
            </a:r>
            <a:r>
              <a:rPr lang="zh-CN" altLang="en-US" sz="2800" dirty="0" smtClean="0"/>
              <a:t> </a:t>
            </a:r>
            <a:r>
              <a:rPr lang="en-US" altLang="zh-CN" sz="2800" dirty="0" smtClean="0"/>
              <a:t>positive</a:t>
            </a:r>
            <a:r>
              <a:rPr lang="zh-CN" altLang="en-US" sz="2800" dirty="0" smtClean="0"/>
              <a:t> </a:t>
            </a:r>
            <a:r>
              <a:rPr lang="en-US" altLang="zh-CN" sz="2800" dirty="0" smtClean="0"/>
              <a:t>rate</a:t>
            </a:r>
            <a:r>
              <a:rPr lang="zh-CN" altLang="en-US" sz="2800" dirty="0" smtClean="0"/>
              <a:t> </a:t>
            </a:r>
            <a:r>
              <a:rPr lang="en-US" altLang="zh-CN" sz="2800" dirty="0" smtClean="0"/>
              <a:t>(when</a:t>
            </a:r>
            <a:r>
              <a:rPr lang="zh-CN" altLang="en-US" sz="2800" dirty="0" smtClean="0"/>
              <a:t> </a:t>
            </a:r>
            <a:r>
              <a:rPr lang="en-US" altLang="zh-CN" sz="2800" dirty="0" smtClean="0"/>
              <a:t>the</a:t>
            </a:r>
            <a:r>
              <a:rPr lang="zh-CN" altLang="en-US" sz="2800" dirty="0" smtClean="0"/>
              <a:t> </a:t>
            </a:r>
            <a:r>
              <a:rPr lang="en-US" altLang="zh-CN" sz="2800" dirty="0" smtClean="0"/>
              <a:t>parameters</a:t>
            </a:r>
            <a:r>
              <a:rPr lang="zh-CN" altLang="en-US" sz="2800" dirty="0" smtClean="0"/>
              <a:t> </a:t>
            </a:r>
            <a:r>
              <a:rPr lang="en-US" altLang="zh-CN" sz="2800" dirty="0" smtClean="0"/>
              <a:t>not</a:t>
            </a:r>
            <a:r>
              <a:rPr lang="zh-CN" altLang="en-US" sz="2800" dirty="0" smtClean="0"/>
              <a:t> </a:t>
            </a:r>
            <a:r>
              <a:rPr lang="en-US" altLang="zh-CN" sz="2800" dirty="0" smtClean="0"/>
              <a:t>well</a:t>
            </a:r>
            <a:r>
              <a:rPr lang="zh-CN" altLang="en-US" sz="2800" dirty="0" smtClean="0"/>
              <a:t> </a:t>
            </a:r>
            <a:r>
              <a:rPr lang="en-US" altLang="zh-CN" sz="2800" dirty="0" smtClean="0"/>
              <a:t>tuned)</a:t>
            </a:r>
          </a:p>
          <a:p>
            <a:pPr marR="0" lvl="0" defTabSz="914400" eaLnBrk="1" fontAlgn="auto" latinLnBrk="0" hangingPunct="1">
              <a:lnSpc>
                <a:spcPct val="100000"/>
              </a:lnSpc>
              <a:spcBef>
                <a:spcPts val="0"/>
              </a:spcBef>
              <a:spcAft>
                <a:spcPts val="0"/>
              </a:spcAft>
              <a:buClrTx/>
              <a:buSzTx/>
              <a:buFontTx/>
              <a:buChar char="-"/>
              <a:tabLst/>
              <a:defRPr/>
            </a:pPr>
            <a:r>
              <a:rPr lang="zh-CN" altLang="en-US" sz="2800" dirty="0"/>
              <a:t> </a:t>
            </a:r>
            <a:r>
              <a:rPr lang="en-US" altLang="zh-CN" sz="2800" dirty="0" smtClean="0"/>
              <a:t>Lowering</a:t>
            </a:r>
            <a:r>
              <a:rPr lang="zh-CN" altLang="en-US" sz="2800" dirty="0" smtClean="0"/>
              <a:t> </a:t>
            </a:r>
            <a:r>
              <a:rPr lang="en-US" altLang="zh-CN" sz="2800" dirty="0" smtClean="0"/>
              <a:t>bias</a:t>
            </a:r>
            <a:r>
              <a:rPr lang="zh-CN" altLang="en-US" sz="2800" dirty="0" smtClean="0"/>
              <a:t> </a:t>
            </a:r>
            <a:r>
              <a:rPr lang="en-US" altLang="zh-CN" sz="2800" dirty="0" smtClean="0"/>
              <a:t>while</a:t>
            </a:r>
            <a:r>
              <a:rPr lang="zh-CN" altLang="en-US" sz="2800" dirty="0" smtClean="0"/>
              <a:t> </a:t>
            </a:r>
            <a:r>
              <a:rPr lang="en-US" altLang="zh-CN" sz="2800" dirty="0" smtClean="0"/>
              <a:t>increasing</a:t>
            </a:r>
            <a:r>
              <a:rPr lang="zh-CN" altLang="en-US" sz="2800" dirty="0" smtClean="0"/>
              <a:t> </a:t>
            </a:r>
            <a:r>
              <a:rPr lang="en-US" altLang="zh-CN" sz="2800" dirty="0" smtClean="0"/>
              <a:t>variance</a:t>
            </a:r>
          </a:p>
        </p:txBody>
      </p:sp>
    </p:spTree>
    <p:extLst>
      <p:ext uri="{BB962C8B-B14F-4D97-AF65-F5344CB8AC3E}">
        <p14:creationId xmlns:p14="http://schemas.microsoft.com/office/powerpoint/2010/main" val="94795633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reference</a:t>
            </a:r>
            <a:endParaRPr lang="en-US" dirty="0"/>
          </a:p>
        </p:txBody>
      </p:sp>
      <p:sp>
        <p:nvSpPr>
          <p:cNvPr id="3" name="Content Placeholder 2"/>
          <p:cNvSpPr>
            <a:spLocks noGrp="1"/>
          </p:cNvSpPr>
          <p:nvPr>
            <p:ph idx="1"/>
          </p:nvPr>
        </p:nvSpPr>
        <p:spPr/>
        <p:txBody>
          <a:bodyPr>
            <a:normAutofit/>
          </a:bodyPr>
          <a:lstStyle/>
          <a:p>
            <a:pPr>
              <a:lnSpc>
                <a:spcPct val="150000"/>
              </a:lnSpc>
            </a:pPr>
            <a:r>
              <a:rPr lang="en-US" sz="2000" dirty="0"/>
              <a:t>[1] Fares </a:t>
            </a:r>
            <a:r>
              <a:rPr lang="en-US" sz="2000" dirty="0" err="1"/>
              <a:t>Jalled</a:t>
            </a:r>
            <a:r>
              <a:rPr lang="en-US" sz="2000" dirty="0"/>
              <a:t> et al., Object Detection Using Image </a:t>
            </a:r>
            <a:r>
              <a:rPr lang="en-US" sz="2000" dirty="0" smtClean="0"/>
              <a:t>Processing</a:t>
            </a:r>
            <a:r>
              <a:rPr lang="en-US" sz="2000" dirty="0"/>
              <a:t/>
            </a:r>
            <a:br>
              <a:rPr lang="en-US" sz="2000" dirty="0"/>
            </a:br>
            <a:r>
              <a:rPr lang="en-US" sz="2000" dirty="0"/>
              <a:t>[</a:t>
            </a:r>
            <a:r>
              <a:rPr lang="en-US" sz="2000" dirty="0" smtClean="0"/>
              <a:t>2]</a:t>
            </a:r>
            <a:r>
              <a:rPr lang="en-US" sz="2000" dirty="0" smtClean="0">
                <a:hlinkClick r:id="rId2"/>
              </a:rPr>
              <a:t>https</a:t>
            </a:r>
            <a:r>
              <a:rPr lang="en-US" sz="2000" dirty="0">
                <a:hlinkClick r:id="rId2"/>
              </a:rPr>
              <a:t>://</a:t>
            </a:r>
            <a:r>
              <a:rPr lang="en-US" sz="2000" dirty="0" smtClean="0">
                <a:hlinkClick r:id="rId2"/>
              </a:rPr>
              <a:t>docs.opencv.org/2.4.13.2/modules/objdetect/doc/cascade_classification.html</a:t>
            </a:r>
            <a:endParaRPr lang="en-US" sz="2000" dirty="0"/>
          </a:p>
          <a:p>
            <a:pPr>
              <a:lnSpc>
                <a:spcPct val="150000"/>
              </a:lnSpc>
            </a:pPr>
            <a:r>
              <a:rPr lang="en-US" sz="2000" dirty="0" smtClean="0"/>
              <a:t>[</a:t>
            </a:r>
            <a:r>
              <a:rPr lang="en-US" altLang="zh-CN" sz="2000" dirty="0" smtClean="0"/>
              <a:t>3</a:t>
            </a:r>
            <a:r>
              <a:rPr lang="en-US" sz="2000" dirty="0" smtClean="0"/>
              <a:t>] </a:t>
            </a:r>
            <a:r>
              <a:rPr lang="en-US" sz="2000" dirty="0" err="1"/>
              <a:t>ir.library.louisville.edu</a:t>
            </a:r>
            <a:r>
              <a:rPr lang="en-US" sz="2000" dirty="0"/>
              <a:t>/</a:t>
            </a:r>
            <a:r>
              <a:rPr lang="en-US" sz="2000" dirty="0" err="1"/>
              <a:t>cgi</a:t>
            </a:r>
            <a:r>
              <a:rPr lang="en-US" sz="2000" dirty="0"/>
              <a:t>/</a:t>
            </a:r>
            <a:r>
              <a:rPr lang="en-US" sz="2000" dirty="0" err="1"/>
              <a:t>viewcontent.cgi?article</a:t>
            </a:r>
            <a:r>
              <a:rPr lang="en-US" sz="2000" dirty="0"/>
              <a:t> = 2731&amp;context = </a:t>
            </a:r>
            <a:r>
              <a:rPr lang="en-US" sz="2000" dirty="0" err="1"/>
              <a:t>etd</a:t>
            </a:r>
            <a:r>
              <a:rPr lang="en-US" sz="2000" dirty="0"/>
              <a:t> </a:t>
            </a:r>
          </a:p>
          <a:p>
            <a:pPr>
              <a:lnSpc>
                <a:spcPct val="150000"/>
              </a:lnSpc>
            </a:pPr>
            <a:endParaRPr lang="en-US" sz="2000" dirty="0"/>
          </a:p>
        </p:txBody>
      </p:sp>
    </p:spTree>
    <p:extLst>
      <p:ext uri="{BB962C8B-B14F-4D97-AF65-F5344CB8AC3E}">
        <p14:creationId xmlns:p14="http://schemas.microsoft.com/office/powerpoint/2010/main" val="175347589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normAutofit/>
          </a:bodyPr>
          <a:lstStyle/>
          <a:p>
            <a:r>
              <a:rPr lang="en-US" altLang="zh-CN" sz="5400" dirty="0"/>
              <a:t>Thank</a:t>
            </a:r>
            <a:r>
              <a:rPr lang="zh-CN" altLang="en-US" sz="5400" dirty="0"/>
              <a:t> </a:t>
            </a:r>
            <a:r>
              <a:rPr lang="en-US" altLang="zh-CN" sz="5400" dirty="0" smtClean="0"/>
              <a:t>you.</a:t>
            </a:r>
            <a:r>
              <a:rPr lang="zh-CN" altLang="en-US" sz="5400" dirty="0" smtClean="0"/>
              <a:t> </a:t>
            </a:r>
            <a:endParaRPr lang="en-US" sz="5400" dirty="0"/>
          </a:p>
        </p:txBody>
      </p:sp>
    </p:spTree>
    <p:extLst>
      <p:ext uri="{BB962C8B-B14F-4D97-AF65-F5344CB8AC3E}">
        <p14:creationId xmlns:p14="http://schemas.microsoft.com/office/powerpoint/2010/main" val="67251872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Background</a:t>
            </a:r>
            <a:endParaRPr lang="en-US" dirty="0"/>
          </a:p>
        </p:txBody>
      </p:sp>
      <p:sp>
        <p:nvSpPr>
          <p:cNvPr id="3" name="Content Placeholder 2"/>
          <p:cNvSpPr>
            <a:spLocks noGrp="1"/>
          </p:cNvSpPr>
          <p:nvPr>
            <p:ph idx="1"/>
          </p:nvPr>
        </p:nvSpPr>
        <p:spPr/>
        <p:txBody>
          <a:bodyPr>
            <a:normAutofit/>
          </a:bodyPr>
          <a:lstStyle/>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altLang="zh-CN" b="1" dirty="0" smtClean="0"/>
              <a:t>Objective:</a:t>
            </a:r>
            <a:r>
              <a:rPr lang="zh-CN" altLang="en-US" b="1" dirty="0" smtClean="0"/>
              <a:t> </a:t>
            </a:r>
            <a:r>
              <a:rPr lang="en-US" altLang="zh-CN" b="1" dirty="0" smtClean="0"/>
              <a:t>detection</a:t>
            </a:r>
            <a:r>
              <a:rPr lang="zh-CN" altLang="en-US" b="1" dirty="0" smtClean="0"/>
              <a:t> </a:t>
            </a:r>
            <a:r>
              <a:rPr lang="en-US" altLang="zh-CN" b="1" dirty="0" smtClean="0"/>
              <a:t>of</a:t>
            </a:r>
            <a:r>
              <a:rPr lang="zh-CN" altLang="en-US" b="1" dirty="0" smtClean="0"/>
              <a:t> </a:t>
            </a:r>
            <a:r>
              <a:rPr lang="en-US" altLang="zh-CN" b="1" dirty="0" smtClean="0"/>
              <a:t>self-defined</a:t>
            </a:r>
            <a:r>
              <a:rPr lang="zh-CN" altLang="en-US" b="1" dirty="0" smtClean="0"/>
              <a:t> </a:t>
            </a:r>
            <a:r>
              <a:rPr lang="en-US" altLang="zh-CN" b="1" dirty="0" smtClean="0"/>
              <a:t>object</a:t>
            </a:r>
            <a:r>
              <a:rPr lang="zh-CN" altLang="en-US" b="1" dirty="0" smtClean="0"/>
              <a:t> </a:t>
            </a:r>
            <a:endParaRPr lang="en-US" altLang="zh-CN" b="1"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altLang="zh-CN" b="1" dirty="0"/>
              <a:t>T</a:t>
            </a:r>
            <a:r>
              <a:rPr lang="en-US" altLang="zh-CN" b="1" dirty="0" smtClean="0"/>
              <a:t>raditional</a:t>
            </a:r>
            <a:r>
              <a:rPr lang="zh-CN" altLang="en-US" b="1" dirty="0" smtClean="0"/>
              <a:t> </a:t>
            </a:r>
            <a:r>
              <a:rPr lang="en-US" altLang="zh-CN" b="1" dirty="0" smtClean="0"/>
              <a:t>object</a:t>
            </a:r>
            <a:r>
              <a:rPr lang="zh-CN" altLang="en-US" b="1" dirty="0" smtClean="0"/>
              <a:t> </a:t>
            </a:r>
            <a:r>
              <a:rPr lang="en-US" altLang="zh-CN" b="1" dirty="0" smtClean="0"/>
              <a:t>detection:</a:t>
            </a:r>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altLang="zh-CN"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altLang="zh-CN"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altLang="zh-CN"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altLang="zh-CN"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altLang="zh-CN" b="1" dirty="0" smtClean="0"/>
              <a:t>Drawbacks:</a:t>
            </a:r>
            <a:r>
              <a:rPr lang="zh-CN" altLang="en-US" b="1" dirty="0" smtClean="0"/>
              <a:t> </a:t>
            </a:r>
            <a:endParaRPr lang="en-US" altLang="zh-CN" b="1" dirty="0"/>
          </a:p>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altLang="zh-CN" dirty="0" smtClean="0"/>
              <a:t>Uncontrollable</a:t>
            </a:r>
            <a:r>
              <a:rPr lang="zh-CN" altLang="en-US" dirty="0" smtClean="0"/>
              <a:t> </a:t>
            </a:r>
            <a:r>
              <a:rPr lang="en-US" altLang="zh-CN" dirty="0" smtClean="0"/>
              <a:t>and</a:t>
            </a:r>
            <a:r>
              <a:rPr lang="zh-CN" altLang="en-US" dirty="0" smtClean="0"/>
              <a:t> </a:t>
            </a:r>
            <a:r>
              <a:rPr lang="en-US" altLang="zh-CN" dirty="0" smtClean="0"/>
              <a:t>unexpected</a:t>
            </a:r>
            <a:r>
              <a:rPr lang="zh-CN" altLang="en-US" dirty="0" smtClean="0"/>
              <a:t> </a:t>
            </a:r>
            <a:r>
              <a:rPr lang="en-US" altLang="zh-CN" dirty="0" smtClean="0"/>
              <a:t>interferences</a:t>
            </a:r>
            <a:r>
              <a:rPr lang="zh-CN" altLang="en-US" dirty="0" smtClean="0"/>
              <a:t> </a:t>
            </a:r>
            <a:r>
              <a:rPr lang="en-US" altLang="zh-CN" dirty="0" smtClean="0"/>
              <a:t>from</a:t>
            </a:r>
            <a:r>
              <a:rPr lang="zh-CN" altLang="en-US" dirty="0" smtClean="0"/>
              <a:t> </a:t>
            </a:r>
            <a:r>
              <a:rPr lang="en-US" altLang="zh-CN" dirty="0" smtClean="0"/>
              <a:t>external</a:t>
            </a:r>
            <a:r>
              <a:rPr lang="zh-CN" altLang="en-US" dirty="0" smtClean="0"/>
              <a:t> </a:t>
            </a:r>
            <a:r>
              <a:rPr lang="en-US" altLang="zh-CN" dirty="0" smtClean="0"/>
              <a:t>environment</a:t>
            </a:r>
          </a:p>
          <a:p>
            <a:pPr marR="0" lvl="0" defTabSz="914400" eaLnBrk="1" fontAlgn="auto" latinLnBrk="0" hangingPunct="1">
              <a:lnSpc>
                <a:spcPct val="100000"/>
              </a:lnSpc>
              <a:spcBef>
                <a:spcPts val="0"/>
              </a:spcBef>
              <a:spcAft>
                <a:spcPts val="0"/>
              </a:spcAft>
              <a:buClrTx/>
              <a:buSzTx/>
              <a:buFontTx/>
              <a:buChar char="-"/>
              <a:tabLst/>
              <a:defRPr/>
            </a:pPr>
            <a:r>
              <a:rPr lang="en-US" altLang="zh-CN" dirty="0" smtClean="0"/>
              <a:t>Shifted</a:t>
            </a:r>
            <a:r>
              <a:rPr lang="zh-CN" altLang="en-US" dirty="0" smtClean="0"/>
              <a:t> </a:t>
            </a:r>
            <a:r>
              <a:rPr lang="en-US" altLang="zh-CN" dirty="0" smtClean="0"/>
              <a:t>light</a:t>
            </a:r>
            <a:r>
              <a:rPr lang="zh-CN" altLang="en-US" dirty="0" smtClean="0"/>
              <a:t> </a:t>
            </a:r>
            <a:r>
              <a:rPr lang="en-US" altLang="zh-CN" dirty="0" smtClean="0"/>
              <a:t>and</a:t>
            </a:r>
            <a:r>
              <a:rPr lang="zh-CN" altLang="en-US" dirty="0" smtClean="0"/>
              <a:t> </a:t>
            </a:r>
            <a:r>
              <a:rPr lang="en-US" altLang="zh-CN" dirty="0" smtClean="0"/>
              <a:t>shadows</a:t>
            </a:r>
          </a:p>
          <a:p>
            <a:pPr marR="0" lvl="0" defTabSz="914400" eaLnBrk="1" fontAlgn="auto" latinLnBrk="0" hangingPunct="1">
              <a:lnSpc>
                <a:spcPct val="100000"/>
              </a:lnSpc>
              <a:spcBef>
                <a:spcPts val="0"/>
              </a:spcBef>
              <a:spcAft>
                <a:spcPts val="0"/>
              </a:spcAft>
              <a:buClrTx/>
              <a:buSzTx/>
              <a:buFontTx/>
              <a:buChar char="-"/>
              <a:tabLst/>
              <a:defRPr/>
            </a:pPr>
            <a:r>
              <a:rPr lang="en-US" altLang="zh-CN" dirty="0" smtClean="0"/>
              <a:t>Interrupt</a:t>
            </a:r>
            <a:r>
              <a:rPr lang="zh-CN" altLang="en-US" dirty="0" smtClean="0"/>
              <a:t> </a:t>
            </a:r>
            <a:r>
              <a:rPr lang="en-US" altLang="zh-CN" dirty="0" smtClean="0"/>
              <a:t>of</a:t>
            </a:r>
            <a:r>
              <a:rPr lang="zh-CN" altLang="en-US" dirty="0" smtClean="0"/>
              <a:t> </a:t>
            </a:r>
            <a:r>
              <a:rPr lang="en-US" altLang="zh-CN" dirty="0" smtClean="0"/>
              <a:t>smoke,</a:t>
            </a:r>
            <a:r>
              <a:rPr lang="zh-CN" altLang="en-US" dirty="0" smtClean="0"/>
              <a:t> </a:t>
            </a:r>
            <a:r>
              <a:rPr lang="en-US" altLang="zh-CN" dirty="0" smtClean="0"/>
              <a:t>rain</a:t>
            </a:r>
            <a:r>
              <a:rPr lang="zh-CN" altLang="en-US" dirty="0" smtClean="0"/>
              <a:t> </a:t>
            </a:r>
            <a:r>
              <a:rPr lang="en-US" altLang="zh-CN" dirty="0" smtClean="0"/>
              <a:t>or</a:t>
            </a:r>
            <a:r>
              <a:rPr lang="zh-CN" altLang="en-US" dirty="0" smtClean="0"/>
              <a:t> </a:t>
            </a:r>
            <a:r>
              <a:rPr lang="en-US" altLang="zh-CN" dirty="0" smtClean="0"/>
              <a:t>the</a:t>
            </a:r>
            <a:r>
              <a:rPr lang="zh-CN" altLang="en-US" dirty="0" smtClean="0"/>
              <a:t> </a:t>
            </a:r>
            <a:r>
              <a:rPr lang="en-US" altLang="zh-CN" dirty="0" smtClean="0"/>
              <a:t>other</a:t>
            </a:r>
            <a:r>
              <a:rPr lang="zh-CN" altLang="en-US" dirty="0" smtClean="0"/>
              <a:t> </a:t>
            </a:r>
            <a:r>
              <a:rPr lang="en-US" altLang="zh-CN" dirty="0" smtClean="0"/>
              <a:t>layers</a:t>
            </a:r>
          </a:p>
          <a:p>
            <a:pPr marR="0" lvl="0" defTabSz="914400" eaLnBrk="1" fontAlgn="auto" latinLnBrk="0" hangingPunct="1">
              <a:lnSpc>
                <a:spcPct val="100000"/>
              </a:lnSpc>
              <a:spcBef>
                <a:spcPts val="0"/>
              </a:spcBef>
              <a:spcAft>
                <a:spcPts val="0"/>
              </a:spcAft>
              <a:buClrTx/>
              <a:buSzTx/>
              <a:buFontTx/>
              <a:buChar char="-"/>
              <a:tabLst/>
              <a:defRPr/>
            </a:pPr>
            <a:r>
              <a:rPr lang="mr-IN" altLang="zh-CN" dirty="0" smtClean="0"/>
              <a:t>…</a:t>
            </a:r>
            <a:endParaRPr lang="en-US" altLang="zh-CN" dirty="0" smtClean="0"/>
          </a:p>
        </p:txBody>
      </p:sp>
      <p:sp>
        <p:nvSpPr>
          <p:cNvPr id="4" name="TextBox 3"/>
          <p:cNvSpPr txBox="1"/>
          <p:nvPr/>
        </p:nvSpPr>
        <p:spPr>
          <a:xfrm>
            <a:off x="3091482" y="5770150"/>
            <a:ext cx="7314823" cy="646331"/>
          </a:xfrm>
          <a:prstGeom prst="rect">
            <a:avLst/>
          </a:prstGeom>
          <a:noFill/>
        </p:spPr>
        <p:txBody>
          <a:bodyPr wrap="none" rtlCol="0">
            <a:spAutoFit/>
          </a:bodyPr>
          <a:lstStyle/>
          <a:p>
            <a:r>
              <a:rPr lang="en-US" altLang="zh-CN" dirty="0" smtClean="0">
                <a:solidFill>
                  <a:schemeClr val="bg2">
                    <a:lumMod val="50000"/>
                  </a:schemeClr>
                </a:solidFill>
                <a:latin typeface="Times New Roman" charset="0"/>
                <a:ea typeface="Times New Roman" charset="0"/>
                <a:cs typeface="Times New Roman" charset="0"/>
              </a:rPr>
              <a:t>Research</a:t>
            </a:r>
            <a:r>
              <a:rPr lang="zh-CN" altLang="en-US" dirty="0" smtClean="0">
                <a:solidFill>
                  <a:schemeClr val="bg2">
                    <a:lumMod val="50000"/>
                  </a:schemeClr>
                </a:solidFill>
                <a:latin typeface="Times New Roman" charset="0"/>
                <a:ea typeface="Times New Roman" charset="0"/>
                <a:cs typeface="Times New Roman" charset="0"/>
              </a:rPr>
              <a:t> </a:t>
            </a:r>
            <a:r>
              <a:rPr lang="en-US" altLang="zh-CN" dirty="0" smtClean="0">
                <a:solidFill>
                  <a:schemeClr val="bg2">
                    <a:lumMod val="50000"/>
                  </a:schemeClr>
                </a:solidFill>
                <a:latin typeface="Times New Roman" charset="0"/>
                <a:ea typeface="Times New Roman" charset="0"/>
                <a:cs typeface="Times New Roman" charset="0"/>
              </a:rPr>
              <a:t>paper:</a:t>
            </a:r>
            <a:r>
              <a:rPr lang="zh-CN" altLang="en-US" dirty="0" smtClean="0">
                <a:solidFill>
                  <a:schemeClr val="bg2">
                    <a:lumMod val="50000"/>
                  </a:schemeClr>
                </a:solidFill>
                <a:latin typeface="Times New Roman" charset="0"/>
                <a:ea typeface="Times New Roman" charset="0"/>
                <a:cs typeface="Times New Roman" charset="0"/>
              </a:rPr>
              <a:t> </a:t>
            </a:r>
            <a:r>
              <a:rPr lang="en-US" dirty="0" smtClean="0">
                <a:solidFill>
                  <a:schemeClr val="bg2">
                    <a:lumMod val="50000"/>
                  </a:schemeClr>
                </a:solidFill>
                <a:latin typeface="Times New Roman" charset="0"/>
                <a:ea typeface="Times New Roman" charset="0"/>
                <a:cs typeface="Times New Roman" charset="0"/>
              </a:rPr>
              <a:t>Fares </a:t>
            </a:r>
            <a:r>
              <a:rPr lang="en-US" dirty="0" err="1">
                <a:solidFill>
                  <a:schemeClr val="bg2">
                    <a:lumMod val="50000"/>
                  </a:schemeClr>
                </a:solidFill>
                <a:latin typeface="Times New Roman" charset="0"/>
                <a:ea typeface="Times New Roman" charset="0"/>
                <a:cs typeface="Times New Roman" charset="0"/>
              </a:rPr>
              <a:t>Jalled</a:t>
            </a:r>
            <a:r>
              <a:rPr lang="en-US" dirty="0">
                <a:solidFill>
                  <a:schemeClr val="bg2">
                    <a:lumMod val="50000"/>
                  </a:schemeClr>
                </a:solidFill>
                <a:latin typeface="Times New Roman" charset="0"/>
                <a:ea typeface="Times New Roman" charset="0"/>
                <a:cs typeface="Times New Roman" charset="0"/>
              </a:rPr>
              <a:t> et al., Object Detection Using Image Processing</a:t>
            </a:r>
            <a:endParaRPr lang="en-US" altLang="zh-CN" dirty="0">
              <a:solidFill>
                <a:schemeClr val="bg2">
                  <a:lumMod val="50000"/>
                </a:schemeClr>
              </a:solidFill>
              <a:latin typeface="Times New Roman" charset="0"/>
              <a:ea typeface="Times New Roman" charset="0"/>
              <a:cs typeface="Times New Roman" charset="0"/>
            </a:endParaRPr>
          </a:p>
          <a:p>
            <a:endParaRPr lang="en-US" dirty="0"/>
          </a:p>
        </p:txBody>
      </p:sp>
      <p:sp>
        <p:nvSpPr>
          <p:cNvPr id="5" name="Rounded Rectangle 4"/>
          <p:cNvSpPr/>
          <p:nvPr/>
        </p:nvSpPr>
        <p:spPr>
          <a:xfrm>
            <a:off x="4719550" y="2287929"/>
            <a:ext cx="4058689" cy="565266"/>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lvl="0" defTabSz="914400">
              <a:defRPr/>
            </a:pPr>
            <a:r>
              <a:rPr lang="en-US" altLang="zh-CN" dirty="0"/>
              <a:t>Background</a:t>
            </a:r>
            <a:r>
              <a:rPr lang="zh-CN" altLang="en-US" dirty="0"/>
              <a:t> </a:t>
            </a:r>
            <a:r>
              <a:rPr lang="en-US" altLang="zh-CN" dirty="0"/>
              <a:t>&amp;</a:t>
            </a:r>
            <a:r>
              <a:rPr lang="zh-CN" altLang="en-US" dirty="0"/>
              <a:t> </a:t>
            </a:r>
            <a:r>
              <a:rPr lang="en-US" altLang="zh-CN" dirty="0"/>
              <a:t>Foreground</a:t>
            </a:r>
            <a:r>
              <a:rPr lang="zh-CN" altLang="en-US" dirty="0"/>
              <a:t> </a:t>
            </a:r>
            <a:r>
              <a:rPr lang="en-US" altLang="zh-CN" dirty="0"/>
              <a:t>segmentation</a:t>
            </a:r>
          </a:p>
        </p:txBody>
      </p:sp>
      <p:sp>
        <p:nvSpPr>
          <p:cNvPr id="6" name="Rounded Rectangle 5"/>
          <p:cNvSpPr/>
          <p:nvPr/>
        </p:nvSpPr>
        <p:spPr>
          <a:xfrm>
            <a:off x="4719551" y="3067437"/>
            <a:ext cx="4058688" cy="565266"/>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lvl="0" defTabSz="914400">
              <a:defRPr/>
            </a:pPr>
            <a:r>
              <a:rPr lang="en-US" altLang="zh-CN" dirty="0"/>
              <a:t>Geometric</a:t>
            </a:r>
            <a:r>
              <a:rPr lang="zh-CN" altLang="en-US" dirty="0"/>
              <a:t> </a:t>
            </a:r>
            <a:r>
              <a:rPr lang="en-US" altLang="zh-CN" dirty="0"/>
              <a:t>properties</a:t>
            </a:r>
            <a:r>
              <a:rPr lang="zh-CN" altLang="en-US" dirty="0"/>
              <a:t> </a:t>
            </a:r>
            <a:r>
              <a:rPr lang="en-US" altLang="zh-CN" dirty="0"/>
              <a:t>(size,</a:t>
            </a:r>
            <a:r>
              <a:rPr lang="zh-CN" altLang="en-US" dirty="0"/>
              <a:t> </a:t>
            </a:r>
            <a:r>
              <a:rPr lang="en-US" altLang="zh-CN" dirty="0"/>
              <a:t>shape,</a:t>
            </a:r>
            <a:r>
              <a:rPr lang="zh-CN" altLang="en-US" dirty="0"/>
              <a:t> </a:t>
            </a:r>
            <a:r>
              <a:rPr lang="en-US" altLang="zh-CN" dirty="0"/>
              <a:t>position,</a:t>
            </a:r>
            <a:r>
              <a:rPr lang="zh-CN" altLang="en-US" dirty="0"/>
              <a:t> </a:t>
            </a:r>
            <a:r>
              <a:rPr lang="en-US" altLang="zh-CN" dirty="0"/>
              <a:t>etc.</a:t>
            </a:r>
            <a:r>
              <a:rPr lang="zh-CN" altLang="en-US" dirty="0"/>
              <a:t> </a:t>
            </a:r>
            <a:r>
              <a:rPr lang="en-US" altLang="zh-CN" dirty="0"/>
              <a:t>of</a:t>
            </a:r>
            <a:r>
              <a:rPr lang="zh-CN" altLang="en-US" dirty="0"/>
              <a:t> </a:t>
            </a:r>
            <a:r>
              <a:rPr lang="en-US" altLang="zh-CN" dirty="0"/>
              <a:t>the</a:t>
            </a:r>
            <a:r>
              <a:rPr lang="zh-CN" altLang="en-US" dirty="0"/>
              <a:t> </a:t>
            </a:r>
            <a:r>
              <a:rPr lang="en-US" altLang="zh-CN" dirty="0"/>
              <a:t>object)</a:t>
            </a:r>
          </a:p>
        </p:txBody>
      </p:sp>
    </p:spTree>
    <p:extLst>
      <p:ext uri="{BB962C8B-B14F-4D97-AF65-F5344CB8AC3E}">
        <p14:creationId xmlns:p14="http://schemas.microsoft.com/office/powerpoint/2010/main" val="161875937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err="1" smtClean="0"/>
              <a:t>Haar</a:t>
            </a:r>
            <a:r>
              <a:rPr lang="en-US" altLang="zh-CN" dirty="0" smtClean="0"/>
              <a:t>-Like</a:t>
            </a:r>
            <a:r>
              <a:rPr lang="zh-CN" altLang="en-US" dirty="0" smtClean="0"/>
              <a:t> </a:t>
            </a:r>
            <a:r>
              <a:rPr lang="en-US" altLang="zh-CN" dirty="0" smtClean="0"/>
              <a:t>features</a:t>
            </a:r>
            <a:endParaRPr lang="en-US" dirty="0"/>
          </a:p>
        </p:txBody>
      </p:sp>
      <p:sp>
        <p:nvSpPr>
          <p:cNvPr id="3" name="Content Placeholder 2"/>
          <p:cNvSpPr>
            <a:spLocks noGrp="1"/>
          </p:cNvSpPr>
          <p:nvPr>
            <p:ph idx="1"/>
          </p:nvPr>
        </p:nvSpPr>
        <p:spPr/>
        <p:txBody>
          <a:bodyPr/>
          <a:lstStyle/>
          <a:p>
            <a:r>
              <a:rPr lang="en-US" altLang="zh-CN" dirty="0" smtClean="0"/>
              <a:t>Similar</a:t>
            </a:r>
            <a:r>
              <a:rPr lang="zh-CN" altLang="en-US" dirty="0" smtClean="0"/>
              <a:t> </a:t>
            </a:r>
            <a:r>
              <a:rPr lang="en-US" altLang="zh-CN" dirty="0" smtClean="0"/>
              <a:t>to</a:t>
            </a:r>
            <a:r>
              <a:rPr lang="zh-CN" altLang="en-US" dirty="0" smtClean="0"/>
              <a:t> </a:t>
            </a:r>
            <a:r>
              <a:rPr lang="en-US" altLang="zh-CN" dirty="0" smtClean="0"/>
              <a:t>convolution</a:t>
            </a:r>
            <a:r>
              <a:rPr lang="zh-CN" altLang="en-US" dirty="0" smtClean="0"/>
              <a:t> </a:t>
            </a:r>
            <a:r>
              <a:rPr lang="en-US" altLang="zh-CN" dirty="0" smtClean="0"/>
              <a:t>kernels</a:t>
            </a:r>
          </a:p>
          <a:p>
            <a:endParaRPr lang="en-US" dirty="0"/>
          </a:p>
          <a:p>
            <a:endParaRPr lang="en-US" dirty="0"/>
          </a:p>
        </p:txBody>
      </p:sp>
      <p:pic>
        <p:nvPicPr>
          <p:cNvPr id="4" name="Picture 3"/>
          <p:cNvPicPr>
            <a:picLocks noChangeAspect="1"/>
          </p:cNvPicPr>
          <p:nvPr/>
        </p:nvPicPr>
        <p:blipFill>
          <a:blip r:embed="rId2"/>
          <a:stretch>
            <a:fillRect/>
          </a:stretch>
        </p:blipFill>
        <p:spPr>
          <a:xfrm>
            <a:off x="1024128" y="2423907"/>
            <a:ext cx="5738399" cy="3396938"/>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93956" y="803837"/>
            <a:ext cx="2718816" cy="5017008"/>
          </a:xfrm>
          <a:prstGeom prst="rect">
            <a:avLst/>
          </a:prstGeom>
        </p:spPr>
      </p:pic>
    </p:spTree>
    <p:extLst>
      <p:ext uri="{BB962C8B-B14F-4D97-AF65-F5344CB8AC3E}">
        <p14:creationId xmlns:p14="http://schemas.microsoft.com/office/powerpoint/2010/main" val="156910368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The</a:t>
            </a:r>
            <a:r>
              <a:rPr lang="zh-CN" altLang="en-US" dirty="0" smtClean="0"/>
              <a:t> </a:t>
            </a:r>
            <a:r>
              <a:rPr lang="en-US" altLang="zh-CN" dirty="0" smtClean="0"/>
              <a:t>voila</a:t>
            </a:r>
            <a:r>
              <a:rPr lang="zh-CN" altLang="en-US" dirty="0" smtClean="0"/>
              <a:t> </a:t>
            </a:r>
            <a:r>
              <a:rPr lang="en-US" altLang="zh-CN" dirty="0" smtClean="0"/>
              <a:t>Jones</a:t>
            </a:r>
            <a:r>
              <a:rPr lang="zh-CN" altLang="en-US" dirty="0" smtClean="0"/>
              <a:t> </a:t>
            </a:r>
            <a:r>
              <a:rPr lang="en-US" altLang="zh-CN" dirty="0" smtClean="0"/>
              <a:t>framework</a:t>
            </a:r>
            <a:endParaRPr lang="en-US" dirty="0"/>
          </a:p>
        </p:txBody>
      </p:sp>
      <p:sp>
        <p:nvSpPr>
          <p:cNvPr id="3" name="Content Placeholder 2"/>
          <p:cNvSpPr>
            <a:spLocks noGrp="1"/>
          </p:cNvSpPr>
          <p:nvPr>
            <p:ph idx="1"/>
          </p:nvPr>
        </p:nvSpPr>
        <p:spPr/>
        <p:txBody>
          <a:bodyPr/>
          <a:lstStyle/>
          <a:p>
            <a:r>
              <a:rPr lang="en-US" altLang="zh-CN" dirty="0" smtClean="0"/>
              <a:t>Problem:</a:t>
            </a:r>
            <a:r>
              <a:rPr lang="zh-CN" altLang="en-US" dirty="0" smtClean="0"/>
              <a:t> </a:t>
            </a:r>
            <a:r>
              <a:rPr lang="en-US" altLang="zh-CN" dirty="0" smtClean="0"/>
              <a:t>huge</a:t>
            </a:r>
            <a:r>
              <a:rPr lang="zh-CN" altLang="en-US" dirty="0" smtClean="0"/>
              <a:t> </a:t>
            </a:r>
            <a:r>
              <a:rPr lang="en-US" altLang="zh-CN" dirty="0" smtClean="0"/>
              <a:t>number</a:t>
            </a:r>
            <a:r>
              <a:rPr lang="zh-CN" altLang="en-US" dirty="0" smtClean="0"/>
              <a:t> </a:t>
            </a:r>
            <a:r>
              <a:rPr lang="en-US" altLang="zh-CN" dirty="0" smtClean="0"/>
              <a:t>of</a:t>
            </a:r>
            <a:r>
              <a:rPr lang="zh-CN" altLang="en-US" dirty="0" smtClean="0"/>
              <a:t> </a:t>
            </a:r>
            <a:r>
              <a:rPr lang="en-US" altLang="zh-CN" dirty="0"/>
              <a:t>H</a:t>
            </a:r>
            <a:r>
              <a:rPr lang="en-US" altLang="zh-CN" dirty="0" smtClean="0"/>
              <a:t>aar</a:t>
            </a:r>
            <a:r>
              <a:rPr lang="zh-CN" altLang="en-US" dirty="0" smtClean="0"/>
              <a:t> </a:t>
            </a:r>
            <a:r>
              <a:rPr lang="en-US" altLang="zh-CN" dirty="0" smtClean="0"/>
              <a:t>cascade</a:t>
            </a:r>
            <a:r>
              <a:rPr lang="zh-CN" altLang="en-US" dirty="0" smtClean="0"/>
              <a:t> </a:t>
            </a:r>
            <a:r>
              <a:rPr lang="en-US" altLang="zh-CN" dirty="0" smtClean="0"/>
              <a:t>features</a:t>
            </a:r>
            <a:r>
              <a:rPr lang="zh-CN" altLang="en-US" dirty="0" smtClean="0"/>
              <a:t> </a:t>
            </a:r>
            <a:r>
              <a:rPr lang="en-US" altLang="zh-CN" dirty="0" smtClean="0"/>
              <a:t>in</a:t>
            </a:r>
            <a:r>
              <a:rPr lang="zh-CN" altLang="en-US" dirty="0" smtClean="0"/>
              <a:t> </a:t>
            </a:r>
            <a:r>
              <a:rPr lang="en-US" altLang="zh-CN" dirty="0" smtClean="0"/>
              <a:t>the</a:t>
            </a:r>
            <a:r>
              <a:rPr lang="zh-CN" altLang="en-US" dirty="0" smtClean="0"/>
              <a:t> </a:t>
            </a:r>
            <a:r>
              <a:rPr lang="en-US" altLang="zh-CN" dirty="0" smtClean="0"/>
              <a:t>window.</a:t>
            </a:r>
          </a:p>
        </p:txBody>
      </p:sp>
      <p:sp>
        <p:nvSpPr>
          <p:cNvPr id="4" name="Rectangle 3"/>
          <p:cNvSpPr/>
          <p:nvPr/>
        </p:nvSpPr>
        <p:spPr>
          <a:xfrm>
            <a:off x="1177447" y="2379945"/>
            <a:ext cx="1766170" cy="42588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b="1" dirty="0" smtClean="0"/>
              <a:t>Integral</a:t>
            </a:r>
            <a:r>
              <a:rPr lang="zh-CN" altLang="en-US" b="1" dirty="0" smtClean="0"/>
              <a:t> </a:t>
            </a:r>
            <a:r>
              <a:rPr lang="en-US" altLang="zh-CN" b="1" dirty="0" smtClean="0"/>
              <a:t>Image</a:t>
            </a:r>
            <a:endParaRPr lang="en-US" b="1" dirty="0"/>
          </a:p>
        </p:txBody>
      </p:sp>
      <p:pic>
        <p:nvPicPr>
          <p:cNvPr id="5" name="Picture 4"/>
          <p:cNvPicPr>
            <a:picLocks noChangeAspect="1"/>
          </p:cNvPicPr>
          <p:nvPr/>
        </p:nvPicPr>
        <p:blipFill>
          <a:blip r:embed="rId2"/>
          <a:stretch>
            <a:fillRect/>
          </a:stretch>
        </p:blipFill>
        <p:spPr>
          <a:xfrm>
            <a:off x="3210665" y="2234330"/>
            <a:ext cx="3428130" cy="456408"/>
          </a:xfrm>
          <a:prstGeom prst="rect">
            <a:avLst/>
          </a:prstGeom>
        </p:spPr>
      </p:pic>
      <p:pic>
        <p:nvPicPr>
          <p:cNvPr id="6" name="Picture 5"/>
          <p:cNvPicPr>
            <a:picLocks noChangeAspect="1"/>
          </p:cNvPicPr>
          <p:nvPr/>
        </p:nvPicPr>
        <p:blipFill>
          <a:blip r:embed="rId3"/>
          <a:stretch>
            <a:fillRect/>
          </a:stretch>
        </p:blipFill>
        <p:spPr>
          <a:xfrm>
            <a:off x="3210665" y="2592887"/>
            <a:ext cx="4407335" cy="466063"/>
          </a:xfrm>
          <a:prstGeom prst="rect">
            <a:avLst/>
          </a:prstGeom>
        </p:spPr>
      </p:pic>
      <p:sp>
        <p:nvSpPr>
          <p:cNvPr id="7" name="Rectangle 6"/>
          <p:cNvSpPr/>
          <p:nvPr/>
        </p:nvSpPr>
        <p:spPr>
          <a:xfrm>
            <a:off x="1177447" y="3378810"/>
            <a:ext cx="1766170" cy="42588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b="1" dirty="0" smtClean="0"/>
              <a:t>Adaboost</a:t>
            </a:r>
            <a:endParaRPr lang="en-US" b="1" dirty="0"/>
          </a:p>
        </p:txBody>
      </p:sp>
      <p:pic>
        <p:nvPicPr>
          <p:cNvPr id="8" name="Picture 7"/>
          <p:cNvPicPr>
            <a:picLocks noChangeAspect="1"/>
          </p:cNvPicPr>
          <p:nvPr/>
        </p:nvPicPr>
        <p:blipFill>
          <a:blip r:embed="rId4"/>
          <a:stretch>
            <a:fillRect/>
          </a:stretch>
        </p:blipFill>
        <p:spPr>
          <a:xfrm>
            <a:off x="3210665" y="3396585"/>
            <a:ext cx="4621843" cy="408110"/>
          </a:xfrm>
          <a:prstGeom prst="rect">
            <a:avLst/>
          </a:prstGeom>
        </p:spPr>
      </p:pic>
      <p:sp>
        <p:nvSpPr>
          <p:cNvPr id="9" name="TextBox 8"/>
          <p:cNvSpPr txBox="1"/>
          <p:nvPr/>
        </p:nvSpPr>
        <p:spPr>
          <a:xfrm>
            <a:off x="8242127" y="3396585"/>
            <a:ext cx="2946384" cy="369332"/>
          </a:xfrm>
          <a:prstGeom prst="rect">
            <a:avLst/>
          </a:prstGeom>
          <a:noFill/>
        </p:spPr>
        <p:txBody>
          <a:bodyPr wrap="none" rtlCol="0">
            <a:spAutoFit/>
          </a:bodyPr>
          <a:lstStyle/>
          <a:p>
            <a:r>
              <a:rPr lang="en-US" altLang="zh-CN" dirty="0" smtClean="0"/>
              <a:t>Combines</a:t>
            </a:r>
            <a:r>
              <a:rPr lang="zh-CN" altLang="en-US" dirty="0" smtClean="0"/>
              <a:t> </a:t>
            </a:r>
            <a:r>
              <a:rPr lang="en-US" altLang="zh-CN" dirty="0" smtClean="0"/>
              <a:t>the</a:t>
            </a:r>
            <a:r>
              <a:rPr lang="zh-CN" altLang="en-US" dirty="0" smtClean="0"/>
              <a:t> </a:t>
            </a:r>
            <a:r>
              <a:rPr lang="en-US" altLang="zh-CN" dirty="0" smtClean="0"/>
              <a:t>weak</a:t>
            </a:r>
            <a:r>
              <a:rPr lang="zh-CN" altLang="en-US" dirty="0" smtClean="0"/>
              <a:t> </a:t>
            </a:r>
            <a:r>
              <a:rPr lang="en-US" altLang="zh-CN" dirty="0" smtClean="0"/>
              <a:t>classifiers.</a:t>
            </a:r>
            <a:endParaRPr lang="en-US" dirty="0"/>
          </a:p>
        </p:txBody>
      </p:sp>
      <p:sp>
        <p:nvSpPr>
          <p:cNvPr id="10" name="TextBox 9"/>
          <p:cNvSpPr txBox="1"/>
          <p:nvPr/>
        </p:nvSpPr>
        <p:spPr>
          <a:xfrm>
            <a:off x="8202984" y="2408221"/>
            <a:ext cx="3821431" cy="369332"/>
          </a:xfrm>
          <a:prstGeom prst="rect">
            <a:avLst/>
          </a:prstGeom>
          <a:noFill/>
        </p:spPr>
        <p:txBody>
          <a:bodyPr wrap="none" rtlCol="0">
            <a:spAutoFit/>
          </a:bodyPr>
          <a:lstStyle/>
          <a:p>
            <a:r>
              <a:rPr lang="en-US" altLang="zh-CN" dirty="0" smtClean="0"/>
              <a:t>Compute</a:t>
            </a:r>
            <a:r>
              <a:rPr lang="zh-CN" altLang="en-US" dirty="0" smtClean="0"/>
              <a:t> </a:t>
            </a:r>
            <a:r>
              <a:rPr lang="en-US" altLang="zh-CN" dirty="0" smtClean="0"/>
              <a:t>the</a:t>
            </a:r>
            <a:r>
              <a:rPr lang="zh-CN" altLang="en-US" dirty="0" smtClean="0"/>
              <a:t> </a:t>
            </a:r>
            <a:r>
              <a:rPr lang="en-US" altLang="zh-CN" dirty="0" smtClean="0"/>
              <a:t>Haar</a:t>
            </a:r>
            <a:r>
              <a:rPr lang="zh-CN" altLang="en-US" dirty="0" smtClean="0"/>
              <a:t> </a:t>
            </a:r>
            <a:r>
              <a:rPr lang="en-US" altLang="zh-CN" dirty="0" smtClean="0"/>
              <a:t>feature</a:t>
            </a:r>
            <a:r>
              <a:rPr lang="zh-CN" altLang="en-US" dirty="0" smtClean="0"/>
              <a:t> </a:t>
            </a:r>
            <a:r>
              <a:rPr lang="en-US" altLang="zh-CN" dirty="0" smtClean="0"/>
              <a:t>in</a:t>
            </a:r>
            <a:r>
              <a:rPr lang="zh-CN" altLang="en-US" dirty="0" smtClean="0"/>
              <a:t> </a:t>
            </a:r>
            <a:r>
              <a:rPr lang="en-US" altLang="zh-CN" dirty="0" smtClean="0"/>
              <a:t>O(1)</a:t>
            </a:r>
            <a:r>
              <a:rPr lang="zh-CN" altLang="en-US" dirty="0" smtClean="0"/>
              <a:t> </a:t>
            </a:r>
            <a:r>
              <a:rPr lang="en-US" altLang="zh-CN" dirty="0" smtClean="0"/>
              <a:t>time.</a:t>
            </a:r>
            <a:endParaRPr lang="en-US" dirty="0"/>
          </a:p>
        </p:txBody>
      </p:sp>
      <p:sp>
        <p:nvSpPr>
          <p:cNvPr id="11" name="Rectangle 10"/>
          <p:cNvSpPr/>
          <p:nvPr/>
        </p:nvSpPr>
        <p:spPr>
          <a:xfrm>
            <a:off x="1177447" y="4358615"/>
            <a:ext cx="1766170" cy="42588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b="1" dirty="0" smtClean="0"/>
              <a:t>Cascading</a:t>
            </a:r>
            <a:endParaRPr lang="en-US" b="1" dirty="0"/>
          </a:p>
        </p:txBody>
      </p:sp>
      <p:sp>
        <p:nvSpPr>
          <p:cNvPr id="12" name="Oval 11"/>
          <p:cNvSpPr/>
          <p:nvPr/>
        </p:nvSpPr>
        <p:spPr>
          <a:xfrm>
            <a:off x="3775095" y="4811842"/>
            <a:ext cx="475989" cy="475989"/>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dirty="0" smtClean="0"/>
              <a:t>1</a:t>
            </a:r>
            <a:endParaRPr lang="en-US" dirty="0"/>
          </a:p>
        </p:txBody>
      </p:sp>
      <p:sp>
        <p:nvSpPr>
          <p:cNvPr id="13" name="Oval 12"/>
          <p:cNvSpPr/>
          <p:nvPr/>
        </p:nvSpPr>
        <p:spPr>
          <a:xfrm>
            <a:off x="4936101" y="4811841"/>
            <a:ext cx="475989" cy="475989"/>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dirty="0"/>
              <a:t>2</a:t>
            </a:r>
            <a:endParaRPr lang="en-US" dirty="0"/>
          </a:p>
        </p:txBody>
      </p:sp>
      <p:sp>
        <p:nvSpPr>
          <p:cNvPr id="14" name="Oval 13"/>
          <p:cNvSpPr/>
          <p:nvPr/>
        </p:nvSpPr>
        <p:spPr>
          <a:xfrm>
            <a:off x="6097107" y="4828415"/>
            <a:ext cx="475989" cy="475989"/>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dirty="0"/>
              <a:t>3</a:t>
            </a:r>
            <a:endParaRPr lang="en-US" dirty="0"/>
          </a:p>
        </p:txBody>
      </p:sp>
      <p:cxnSp>
        <p:nvCxnSpPr>
          <p:cNvPr id="16" name="Straight Arrow Connector 15"/>
          <p:cNvCxnSpPr>
            <a:stCxn id="12" idx="6"/>
            <a:endCxn id="13" idx="2"/>
          </p:cNvCxnSpPr>
          <p:nvPr/>
        </p:nvCxnSpPr>
        <p:spPr>
          <a:xfrm flipV="1">
            <a:off x="4251084" y="5049836"/>
            <a:ext cx="685017"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V="1">
            <a:off x="5412090" y="5066409"/>
            <a:ext cx="685017"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12" idx="4"/>
          </p:cNvCxnSpPr>
          <p:nvPr/>
        </p:nvCxnSpPr>
        <p:spPr>
          <a:xfrm flipH="1">
            <a:off x="4013089" y="5287831"/>
            <a:ext cx="1" cy="33678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H="1">
            <a:off x="5174095" y="5304404"/>
            <a:ext cx="1" cy="33678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H="1">
            <a:off x="6335100" y="5304403"/>
            <a:ext cx="1" cy="33678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4" name="Can 23"/>
          <p:cNvSpPr/>
          <p:nvPr/>
        </p:nvSpPr>
        <p:spPr>
          <a:xfrm>
            <a:off x="4251084" y="5764254"/>
            <a:ext cx="1882819" cy="507085"/>
          </a:xfrm>
          <a:prstGeom prst="can">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dirty="0" smtClean="0"/>
              <a:t>Early</a:t>
            </a:r>
            <a:r>
              <a:rPr lang="zh-CN" altLang="en-US" dirty="0" smtClean="0"/>
              <a:t> </a:t>
            </a:r>
            <a:r>
              <a:rPr lang="en-US" altLang="zh-CN" dirty="0" smtClean="0"/>
              <a:t>rejection</a:t>
            </a:r>
            <a:endParaRPr lang="en-US" dirty="0"/>
          </a:p>
        </p:txBody>
      </p:sp>
      <p:sp>
        <p:nvSpPr>
          <p:cNvPr id="25" name="Rounded Rectangle 24"/>
          <p:cNvSpPr/>
          <p:nvPr/>
        </p:nvSpPr>
        <p:spPr>
          <a:xfrm>
            <a:off x="3865124" y="4084819"/>
            <a:ext cx="2617941" cy="39819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dirty="0" smtClean="0"/>
              <a:t>Cascaded</a:t>
            </a:r>
            <a:r>
              <a:rPr lang="zh-CN" altLang="en-US" dirty="0" smtClean="0"/>
              <a:t> </a:t>
            </a:r>
            <a:r>
              <a:rPr lang="en-US" altLang="zh-CN" dirty="0" smtClean="0"/>
              <a:t>classifiers</a:t>
            </a:r>
            <a:endParaRPr lang="en-US" dirty="0"/>
          </a:p>
        </p:txBody>
      </p:sp>
      <p:cxnSp>
        <p:nvCxnSpPr>
          <p:cNvPr id="26" name="Straight Arrow Connector 25"/>
          <p:cNvCxnSpPr>
            <a:stCxn id="25" idx="2"/>
            <a:endCxn id="12" idx="0"/>
          </p:cNvCxnSpPr>
          <p:nvPr/>
        </p:nvCxnSpPr>
        <p:spPr>
          <a:xfrm flipH="1">
            <a:off x="4013090" y="4483017"/>
            <a:ext cx="1161005" cy="328825"/>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stCxn id="25" idx="2"/>
            <a:endCxn id="14" idx="0"/>
          </p:cNvCxnSpPr>
          <p:nvPr/>
        </p:nvCxnSpPr>
        <p:spPr>
          <a:xfrm>
            <a:off x="5174095" y="4483017"/>
            <a:ext cx="1161007" cy="345398"/>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stCxn id="25" idx="2"/>
            <a:endCxn id="13" idx="0"/>
          </p:cNvCxnSpPr>
          <p:nvPr/>
        </p:nvCxnSpPr>
        <p:spPr>
          <a:xfrm>
            <a:off x="5174095" y="4483017"/>
            <a:ext cx="1" cy="328824"/>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4470759" y="4687695"/>
            <a:ext cx="285656" cy="369332"/>
          </a:xfrm>
          <a:prstGeom prst="rect">
            <a:avLst/>
          </a:prstGeom>
          <a:noFill/>
        </p:spPr>
        <p:txBody>
          <a:bodyPr wrap="none" rtlCol="0">
            <a:spAutoFit/>
          </a:bodyPr>
          <a:lstStyle/>
          <a:p>
            <a:r>
              <a:rPr lang="en-US" altLang="zh-CN" smtClean="0"/>
              <a:t>T</a:t>
            </a:r>
            <a:endParaRPr lang="en-US"/>
          </a:p>
        </p:txBody>
      </p:sp>
      <p:sp>
        <p:nvSpPr>
          <p:cNvPr id="36" name="TextBox 35"/>
          <p:cNvSpPr txBox="1"/>
          <p:nvPr/>
        </p:nvSpPr>
        <p:spPr>
          <a:xfrm>
            <a:off x="5587940" y="4685954"/>
            <a:ext cx="285656" cy="369332"/>
          </a:xfrm>
          <a:prstGeom prst="rect">
            <a:avLst/>
          </a:prstGeom>
          <a:noFill/>
        </p:spPr>
        <p:txBody>
          <a:bodyPr wrap="none" rtlCol="0">
            <a:spAutoFit/>
          </a:bodyPr>
          <a:lstStyle/>
          <a:p>
            <a:r>
              <a:rPr lang="en-US" altLang="zh-CN" smtClean="0"/>
              <a:t>T</a:t>
            </a:r>
            <a:endParaRPr lang="en-US"/>
          </a:p>
        </p:txBody>
      </p:sp>
      <p:sp>
        <p:nvSpPr>
          <p:cNvPr id="37" name="TextBox 36"/>
          <p:cNvSpPr txBox="1"/>
          <p:nvPr/>
        </p:nvSpPr>
        <p:spPr>
          <a:xfrm>
            <a:off x="6748946" y="4698297"/>
            <a:ext cx="285656" cy="369332"/>
          </a:xfrm>
          <a:prstGeom prst="rect">
            <a:avLst/>
          </a:prstGeom>
          <a:noFill/>
        </p:spPr>
        <p:txBody>
          <a:bodyPr wrap="none" rtlCol="0">
            <a:spAutoFit/>
          </a:bodyPr>
          <a:lstStyle/>
          <a:p>
            <a:r>
              <a:rPr lang="en-US" altLang="zh-CN" smtClean="0"/>
              <a:t>T</a:t>
            </a:r>
            <a:endParaRPr lang="en-US"/>
          </a:p>
        </p:txBody>
      </p:sp>
      <p:cxnSp>
        <p:nvCxnSpPr>
          <p:cNvPr id="38" name="Straight Arrow Connector 37"/>
          <p:cNvCxnSpPr/>
          <p:nvPr/>
        </p:nvCxnSpPr>
        <p:spPr>
          <a:xfrm flipV="1">
            <a:off x="6597037" y="5070105"/>
            <a:ext cx="685017"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4084425" y="5243624"/>
            <a:ext cx="285656" cy="369332"/>
          </a:xfrm>
          <a:prstGeom prst="rect">
            <a:avLst/>
          </a:prstGeom>
          <a:noFill/>
        </p:spPr>
        <p:txBody>
          <a:bodyPr wrap="none" rtlCol="0">
            <a:spAutoFit/>
          </a:bodyPr>
          <a:lstStyle/>
          <a:p>
            <a:r>
              <a:rPr lang="en-US" altLang="zh-CN"/>
              <a:t>F</a:t>
            </a:r>
            <a:endParaRPr lang="en-US"/>
          </a:p>
        </p:txBody>
      </p:sp>
      <p:sp>
        <p:nvSpPr>
          <p:cNvPr id="40" name="TextBox 39"/>
          <p:cNvSpPr txBox="1"/>
          <p:nvPr/>
        </p:nvSpPr>
        <p:spPr>
          <a:xfrm>
            <a:off x="5251185" y="5246418"/>
            <a:ext cx="285656" cy="369332"/>
          </a:xfrm>
          <a:prstGeom prst="rect">
            <a:avLst/>
          </a:prstGeom>
          <a:noFill/>
        </p:spPr>
        <p:txBody>
          <a:bodyPr wrap="none" rtlCol="0">
            <a:spAutoFit/>
          </a:bodyPr>
          <a:lstStyle/>
          <a:p>
            <a:r>
              <a:rPr lang="en-US" altLang="zh-CN"/>
              <a:t>F</a:t>
            </a:r>
            <a:endParaRPr lang="en-US"/>
          </a:p>
        </p:txBody>
      </p:sp>
      <p:sp>
        <p:nvSpPr>
          <p:cNvPr id="41" name="TextBox 40"/>
          <p:cNvSpPr txBox="1"/>
          <p:nvPr/>
        </p:nvSpPr>
        <p:spPr>
          <a:xfrm>
            <a:off x="6406438" y="5246418"/>
            <a:ext cx="285656" cy="369332"/>
          </a:xfrm>
          <a:prstGeom prst="rect">
            <a:avLst/>
          </a:prstGeom>
          <a:noFill/>
        </p:spPr>
        <p:txBody>
          <a:bodyPr wrap="none" rtlCol="0">
            <a:spAutoFit/>
          </a:bodyPr>
          <a:lstStyle/>
          <a:p>
            <a:r>
              <a:rPr lang="en-US" altLang="zh-CN"/>
              <a:t>F</a:t>
            </a:r>
            <a:endParaRPr lang="en-US"/>
          </a:p>
        </p:txBody>
      </p:sp>
      <p:sp>
        <p:nvSpPr>
          <p:cNvPr id="42" name="Oval 41"/>
          <p:cNvSpPr/>
          <p:nvPr/>
        </p:nvSpPr>
        <p:spPr>
          <a:xfrm>
            <a:off x="7278742" y="4806157"/>
            <a:ext cx="2028096" cy="475989"/>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dirty="0" smtClean="0"/>
              <a:t>Final</a:t>
            </a:r>
            <a:r>
              <a:rPr lang="zh-CN" altLang="en-US" dirty="0" smtClean="0"/>
              <a:t> </a:t>
            </a:r>
            <a:r>
              <a:rPr lang="en-US" altLang="zh-CN" dirty="0" smtClean="0"/>
              <a:t>positive</a:t>
            </a:r>
            <a:r>
              <a:rPr lang="zh-CN" altLang="en-US" dirty="0" smtClean="0"/>
              <a:t> </a:t>
            </a:r>
            <a:endParaRPr lang="en-US" dirty="0"/>
          </a:p>
        </p:txBody>
      </p:sp>
    </p:spTree>
    <p:extLst>
      <p:ext uri="{BB962C8B-B14F-4D97-AF65-F5344CB8AC3E}">
        <p14:creationId xmlns:p14="http://schemas.microsoft.com/office/powerpoint/2010/main" val="107969209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SAMPLES</a:t>
            </a:r>
            <a:endParaRPr lang="en-US" dirty="0"/>
          </a:p>
        </p:txBody>
      </p:sp>
      <p:sp>
        <p:nvSpPr>
          <p:cNvPr id="5" name="TextBox 4"/>
          <p:cNvSpPr txBox="1"/>
          <p:nvPr/>
        </p:nvSpPr>
        <p:spPr>
          <a:xfrm>
            <a:off x="7944890" y="4213490"/>
            <a:ext cx="3074881" cy="369332"/>
          </a:xfrm>
          <a:prstGeom prst="rect">
            <a:avLst/>
          </a:prstGeom>
          <a:noFill/>
        </p:spPr>
        <p:txBody>
          <a:bodyPr wrap="none" rtlCol="0">
            <a:spAutoFit/>
          </a:bodyPr>
          <a:lstStyle/>
          <a:p>
            <a:r>
              <a:rPr lang="en-US" altLang="zh-CN" dirty="0" smtClean="0"/>
              <a:t>2414</a:t>
            </a:r>
            <a:r>
              <a:rPr lang="zh-CN" altLang="en-US" dirty="0" smtClean="0"/>
              <a:t> </a:t>
            </a:r>
            <a:r>
              <a:rPr lang="en-US" altLang="zh-CN" dirty="0" smtClean="0"/>
              <a:t>artificial</a:t>
            </a:r>
            <a:r>
              <a:rPr lang="zh-CN" altLang="en-US" dirty="0" smtClean="0"/>
              <a:t> </a:t>
            </a:r>
            <a:r>
              <a:rPr lang="en-US" altLang="zh-CN" dirty="0" smtClean="0"/>
              <a:t>positive</a:t>
            </a:r>
            <a:r>
              <a:rPr lang="zh-CN" altLang="en-US" dirty="0" smtClean="0"/>
              <a:t> </a:t>
            </a:r>
            <a:r>
              <a:rPr lang="en-US" altLang="zh-CN" dirty="0" smtClean="0"/>
              <a:t>samples</a:t>
            </a:r>
            <a:endParaRPr lang="en-US" dirty="0"/>
          </a:p>
        </p:txBody>
      </p:sp>
      <p:sp>
        <p:nvSpPr>
          <p:cNvPr id="6" name="TextBox 5"/>
          <p:cNvSpPr txBox="1"/>
          <p:nvPr/>
        </p:nvSpPr>
        <p:spPr>
          <a:xfrm>
            <a:off x="7599062" y="1594022"/>
            <a:ext cx="3682098" cy="400110"/>
          </a:xfrm>
          <a:prstGeom prst="rect">
            <a:avLst/>
          </a:prstGeom>
          <a:noFill/>
        </p:spPr>
        <p:txBody>
          <a:bodyPr wrap="none" rtlCol="0">
            <a:spAutoFit/>
          </a:bodyPr>
          <a:lstStyle/>
          <a:p>
            <a:r>
              <a:rPr lang="en-US" altLang="zh-CN" sz="2000" dirty="0" smtClean="0"/>
              <a:t>1</a:t>
            </a:r>
            <a:r>
              <a:rPr lang="zh-CN" altLang="en-US" sz="2000" dirty="0" smtClean="0"/>
              <a:t> </a:t>
            </a:r>
            <a:r>
              <a:rPr lang="en-US" altLang="zh-CN" sz="2000" dirty="0" smtClean="0"/>
              <a:t>“real”</a:t>
            </a:r>
            <a:r>
              <a:rPr lang="zh-CN" altLang="en-US" sz="2000" dirty="0" smtClean="0"/>
              <a:t> </a:t>
            </a:r>
            <a:r>
              <a:rPr lang="en-US" altLang="zh-CN" sz="2000" dirty="0" smtClean="0"/>
              <a:t>positive</a:t>
            </a:r>
            <a:r>
              <a:rPr lang="zh-CN" altLang="en-US" sz="2000" dirty="0" smtClean="0"/>
              <a:t> </a:t>
            </a:r>
            <a:r>
              <a:rPr lang="en-US" altLang="zh-CN" sz="2000" dirty="0" smtClean="0"/>
              <a:t>sample</a:t>
            </a:r>
            <a:r>
              <a:rPr lang="zh-CN" altLang="en-US" sz="2000" dirty="0" smtClean="0"/>
              <a:t> </a:t>
            </a:r>
            <a:r>
              <a:rPr lang="en-US" altLang="zh-CN" sz="2000" dirty="0" smtClean="0"/>
              <a:t>(50</a:t>
            </a:r>
            <a:r>
              <a:rPr lang="zh-CN" altLang="en-US" sz="2000" dirty="0" smtClean="0"/>
              <a:t> </a:t>
            </a:r>
            <a:r>
              <a:rPr lang="en-US" altLang="zh-CN" sz="2000" dirty="0" smtClean="0"/>
              <a:t>x</a:t>
            </a:r>
            <a:r>
              <a:rPr lang="zh-CN" altLang="en-US" sz="2000" dirty="0" smtClean="0"/>
              <a:t> </a:t>
            </a:r>
            <a:r>
              <a:rPr lang="en-US" altLang="zh-CN" sz="2000" dirty="0" smtClean="0"/>
              <a:t>50)</a:t>
            </a:r>
            <a:endParaRPr lang="en-US" sz="2000" dirty="0"/>
          </a:p>
        </p:txBody>
      </p:sp>
      <p:sp>
        <p:nvSpPr>
          <p:cNvPr id="9" name="Content Placeholder 8"/>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altLang="zh-CN" dirty="0" smtClean="0"/>
              <a:t>2414</a:t>
            </a:r>
            <a:r>
              <a:rPr lang="zh-CN" altLang="en-US" dirty="0" smtClean="0"/>
              <a:t> </a:t>
            </a:r>
            <a:r>
              <a:rPr lang="en-US" altLang="zh-CN" dirty="0" smtClean="0"/>
              <a:t>negative</a:t>
            </a:r>
            <a:r>
              <a:rPr lang="zh-CN" altLang="en-US" dirty="0" smtClean="0"/>
              <a:t> </a:t>
            </a:r>
            <a:r>
              <a:rPr lang="en-US" altLang="zh-CN" dirty="0" smtClean="0"/>
              <a:t>samples</a:t>
            </a:r>
            <a:r>
              <a:rPr lang="zh-CN" altLang="en-US" dirty="0" smtClean="0"/>
              <a:t> </a:t>
            </a:r>
            <a:r>
              <a:rPr lang="en-US" altLang="zh-CN" dirty="0" smtClean="0"/>
              <a:t>(100</a:t>
            </a:r>
            <a:r>
              <a:rPr lang="zh-CN" altLang="en-US" dirty="0" smtClean="0"/>
              <a:t> </a:t>
            </a:r>
            <a:r>
              <a:rPr lang="en-US" altLang="zh-CN" dirty="0" smtClean="0"/>
              <a:t>x</a:t>
            </a:r>
            <a:r>
              <a:rPr lang="zh-CN" altLang="en-US" dirty="0" smtClean="0"/>
              <a:t> </a:t>
            </a:r>
            <a:r>
              <a:rPr lang="en-US" altLang="zh-CN" dirty="0" smtClean="0"/>
              <a:t>100)</a:t>
            </a:r>
            <a:endParaRPr lang="en-US" dirty="0"/>
          </a:p>
        </p:txBody>
      </p:sp>
      <p:pic>
        <p:nvPicPr>
          <p:cNvPr id="10" name="Picture 9"/>
          <p:cNvPicPr>
            <a:picLocks noChangeAspect="1"/>
          </p:cNvPicPr>
          <p:nvPr/>
        </p:nvPicPr>
        <p:blipFill>
          <a:blip r:embed="rId3"/>
          <a:stretch>
            <a:fillRect/>
          </a:stretch>
        </p:blipFill>
        <p:spPr>
          <a:xfrm>
            <a:off x="893088" y="2145935"/>
            <a:ext cx="5141968" cy="4163425"/>
          </a:xfrm>
          <a:prstGeom prst="rect">
            <a:avLst/>
          </a:prstGeom>
        </p:spPr>
      </p:pic>
      <p:pic>
        <p:nvPicPr>
          <p:cNvPr id="12" name="Picture 11"/>
          <p:cNvPicPr>
            <a:picLocks noChangeAspect="1"/>
          </p:cNvPicPr>
          <p:nvPr/>
        </p:nvPicPr>
        <p:blipFill>
          <a:blip r:embed="rId4"/>
          <a:stretch>
            <a:fillRect/>
          </a:stretch>
        </p:blipFill>
        <p:spPr>
          <a:xfrm>
            <a:off x="7412232" y="2069201"/>
            <a:ext cx="4140200" cy="1257300"/>
          </a:xfrm>
          <a:prstGeom prst="rect">
            <a:avLst/>
          </a:prstGeom>
        </p:spPr>
      </p:pic>
      <p:sp>
        <p:nvSpPr>
          <p:cNvPr id="13" name="Cross 12"/>
          <p:cNvSpPr/>
          <p:nvPr/>
        </p:nvSpPr>
        <p:spPr>
          <a:xfrm>
            <a:off x="6399354" y="2127459"/>
            <a:ext cx="570392" cy="570392"/>
          </a:xfrm>
          <a:prstGeom prst="plus">
            <a:avLst>
              <a:gd name="adj" fmla="val 40372"/>
            </a:avLst>
          </a:prstGeom>
          <a:solidFill>
            <a:schemeClr val="accent1">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Down Arrow 13"/>
          <p:cNvSpPr/>
          <p:nvPr/>
        </p:nvSpPr>
        <p:spPr>
          <a:xfrm>
            <a:off x="7943796" y="3506924"/>
            <a:ext cx="300625" cy="606922"/>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pic>
        <p:nvPicPr>
          <p:cNvPr id="15" name="Picture 14"/>
          <p:cNvPicPr>
            <a:picLocks noChangeAspect="1"/>
          </p:cNvPicPr>
          <p:nvPr/>
        </p:nvPicPr>
        <p:blipFill>
          <a:blip r:embed="rId5"/>
          <a:stretch>
            <a:fillRect/>
          </a:stretch>
        </p:blipFill>
        <p:spPr>
          <a:xfrm>
            <a:off x="7077205" y="4636145"/>
            <a:ext cx="4664281" cy="1405170"/>
          </a:xfrm>
          <a:prstGeom prst="rect">
            <a:avLst/>
          </a:prstGeom>
        </p:spPr>
      </p:pic>
      <p:sp>
        <p:nvSpPr>
          <p:cNvPr id="3" name="TextBox 2"/>
          <p:cNvSpPr txBox="1"/>
          <p:nvPr/>
        </p:nvSpPr>
        <p:spPr>
          <a:xfrm>
            <a:off x="8183755" y="3576113"/>
            <a:ext cx="2560445" cy="369332"/>
          </a:xfrm>
          <a:prstGeom prst="rect">
            <a:avLst/>
          </a:prstGeom>
          <a:noFill/>
        </p:spPr>
        <p:txBody>
          <a:bodyPr wrap="none" rtlCol="0">
            <a:spAutoFit/>
          </a:bodyPr>
          <a:lstStyle/>
          <a:p>
            <a:r>
              <a:rPr lang="en-US" altLang="zh-CN" dirty="0" smtClean="0"/>
              <a:t>Scale,</a:t>
            </a:r>
            <a:r>
              <a:rPr lang="zh-CN" altLang="en-US" dirty="0" smtClean="0"/>
              <a:t> </a:t>
            </a:r>
            <a:r>
              <a:rPr lang="en-US" altLang="zh-CN" dirty="0" smtClean="0"/>
              <a:t>rotation,</a:t>
            </a:r>
            <a:r>
              <a:rPr lang="zh-CN" altLang="en-US" dirty="0" smtClean="0"/>
              <a:t> </a:t>
            </a:r>
            <a:r>
              <a:rPr lang="en-US" altLang="zh-CN" dirty="0" smtClean="0"/>
              <a:t>translation</a:t>
            </a:r>
            <a:endParaRPr lang="en-US" dirty="0"/>
          </a:p>
        </p:txBody>
      </p:sp>
      <p:sp>
        <p:nvSpPr>
          <p:cNvPr id="4" name="Rectangle 3"/>
          <p:cNvSpPr/>
          <p:nvPr/>
        </p:nvSpPr>
        <p:spPr>
          <a:xfrm>
            <a:off x="7458602" y="2014204"/>
            <a:ext cx="1086881" cy="1256321"/>
          </a:xfrm>
          <a:prstGeom prst="rect">
            <a:avLst/>
          </a:prstGeom>
          <a:noFill/>
          <a:ln>
            <a:solidFill>
              <a:srgbClr val="C0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69902352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Training</a:t>
            </a:r>
            <a:endParaRPr lang="en-US" dirty="0"/>
          </a:p>
        </p:txBody>
      </p:sp>
      <p:sp>
        <p:nvSpPr>
          <p:cNvPr id="3" name="Content Placeholder 2"/>
          <p:cNvSpPr>
            <a:spLocks noGrp="1"/>
          </p:cNvSpPr>
          <p:nvPr>
            <p:ph idx="1"/>
          </p:nvPr>
        </p:nvSpPr>
        <p:spPr/>
        <p:txBody>
          <a:bodyPr/>
          <a:lstStyle/>
          <a:p>
            <a:r>
              <a:rPr lang="en-US" altLang="zh-CN" dirty="0" smtClean="0"/>
              <a:t>10-15</a:t>
            </a:r>
            <a:r>
              <a:rPr lang="zh-CN" altLang="en-US" dirty="0" smtClean="0"/>
              <a:t> </a:t>
            </a:r>
            <a:r>
              <a:rPr lang="en-US" altLang="zh-CN" dirty="0" smtClean="0"/>
              <a:t>stages</a:t>
            </a:r>
            <a:r>
              <a:rPr lang="zh-CN" altLang="en-US" dirty="0" smtClean="0"/>
              <a:t> </a:t>
            </a:r>
            <a:r>
              <a:rPr lang="en-US" altLang="zh-CN" dirty="0" smtClean="0"/>
              <a:t>of</a:t>
            </a:r>
            <a:r>
              <a:rPr lang="zh-CN" altLang="en-US" dirty="0" smtClean="0"/>
              <a:t> </a:t>
            </a:r>
            <a:r>
              <a:rPr lang="en-US" altLang="zh-CN" dirty="0" smtClean="0"/>
              <a:t>strong</a:t>
            </a:r>
            <a:r>
              <a:rPr lang="zh-CN" altLang="en-US" dirty="0" smtClean="0"/>
              <a:t> </a:t>
            </a:r>
            <a:r>
              <a:rPr lang="en-US" altLang="zh-CN" dirty="0" smtClean="0"/>
              <a:t>cascade</a:t>
            </a:r>
            <a:r>
              <a:rPr lang="zh-CN" altLang="en-US" dirty="0" smtClean="0"/>
              <a:t> </a:t>
            </a:r>
            <a:r>
              <a:rPr lang="en-US" altLang="zh-CN" dirty="0" smtClean="0"/>
              <a:t>classifiers</a:t>
            </a:r>
            <a:r>
              <a:rPr lang="zh-CN" altLang="en-US" dirty="0" smtClean="0"/>
              <a:t> </a:t>
            </a:r>
            <a:r>
              <a:rPr lang="en-US" altLang="zh-CN" dirty="0" smtClean="0"/>
              <a:t>have</a:t>
            </a:r>
            <a:r>
              <a:rPr lang="zh-CN" altLang="en-US" dirty="0" smtClean="0"/>
              <a:t> </a:t>
            </a:r>
            <a:r>
              <a:rPr lang="en-US" altLang="zh-CN" dirty="0" smtClean="0"/>
              <a:t>been</a:t>
            </a:r>
            <a:r>
              <a:rPr lang="zh-CN" altLang="en-US" dirty="0" smtClean="0"/>
              <a:t> </a:t>
            </a:r>
            <a:r>
              <a:rPr lang="en-US" altLang="zh-CN" dirty="0" smtClean="0"/>
              <a:t>trained.</a:t>
            </a:r>
            <a:r>
              <a:rPr lang="zh-CN" altLang="en-US" dirty="0" smtClean="0"/>
              <a:t> </a:t>
            </a:r>
            <a:endParaRPr lang="en-US" dirty="0"/>
          </a:p>
        </p:txBody>
      </p:sp>
      <p:pic>
        <p:nvPicPr>
          <p:cNvPr id="4" name="Picture 3"/>
          <p:cNvPicPr>
            <a:picLocks noChangeAspect="1"/>
          </p:cNvPicPr>
          <p:nvPr/>
        </p:nvPicPr>
        <p:blipFill>
          <a:blip r:embed="rId3"/>
          <a:stretch>
            <a:fillRect/>
          </a:stretch>
        </p:blipFill>
        <p:spPr>
          <a:xfrm>
            <a:off x="1024128" y="2176025"/>
            <a:ext cx="2286000" cy="4343400"/>
          </a:xfrm>
          <a:prstGeom prst="rect">
            <a:avLst/>
          </a:prstGeom>
        </p:spPr>
      </p:pic>
      <p:sp>
        <p:nvSpPr>
          <p:cNvPr id="5" name="TextBox 4"/>
          <p:cNvSpPr txBox="1"/>
          <p:nvPr/>
        </p:nvSpPr>
        <p:spPr>
          <a:xfrm>
            <a:off x="3961770" y="3050584"/>
            <a:ext cx="1213089" cy="461665"/>
          </a:xfrm>
          <a:prstGeom prst="rect">
            <a:avLst/>
          </a:prstGeom>
          <a:noFill/>
        </p:spPr>
        <p:txBody>
          <a:bodyPr wrap="none" rtlCol="0">
            <a:spAutoFit/>
          </a:bodyPr>
          <a:lstStyle/>
          <a:p>
            <a:r>
              <a:rPr lang="en-US" altLang="zh-CN" sz="2400" b="1" dirty="0" smtClean="0"/>
              <a:t>Hit</a:t>
            </a:r>
            <a:r>
              <a:rPr lang="zh-CN" altLang="en-US" sz="2400" b="1" dirty="0" smtClean="0"/>
              <a:t> </a:t>
            </a:r>
            <a:r>
              <a:rPr lang="en-US" altLang="zh-CN" sz="2400" b="1" dirty="0" smtClean="0"/>
              <a:t>ratio</a:t>
            </a:r>
            <a:endParaRPr lang="en-US" sz="2400" b="1" dirty="0"/>
          </a:p>
        </p:txBody>
      </p:sp>
      <p:sp>
        <p:nvSpPr>
          <p:cNvPr id="6" name="TextBox 5"/>
          <p:cNvSpPr txBox="1"/>
          <p:nvPr/>
        </p:nvSpPr>
        <p:spPr>
          <a:xfrm>
            <a:off x="3961770" y="4367918"/>
            <a:ext cx="2357377" cy="461665"/>
          </a:xfrm>
          <a:prstGeom prst="rect">
            <a:avLst/>
          </a:prstGeom>
          <a:noFill/>
        </p:spPr>
        <p:txBody>
          <a:bodyPr wrap="none" rtlCol="0">
            <a:spAutoFit/>
          </a:bodyPr>
          <a:lstStyle/>
          <a:p>
            <a:r>
              <a:rPr lang="en-US" altLang="zh-CN" sz="2400" b="1" dirty="0" smtClean="0"/>
              <a:t>False</a:t>
            </a:r>
            <a:r>
              <a:rPr lang="zh-CN" altLang="en-US" sz="2400" b="1" dirty="0" smtClean="0"/>
              <a:t> </a:t>
            </a:r>
            <a:r>
              <a:rPr lang="en-US" altLang="zh-CN" sz="2400" b="1" dirty="0" smtClean="0"/>
              <a:t>alarm</a:t>
            </a:r>
            <a:r>
              <a:rPr lang="zh-CN" altLang="en-US" sz="2400" b="1" dirty="0" smtClean="0"/>
              <a:t> </a:t>
            </a:r>
            <a:r>
              <a:rPr lang="en-US" altLang="zh-CN" sz="2400" b="1" dirty="0" smtClean="0"/>
              <a:t>ratio</a:t>
            </a:r>
            <a:endParaRPr lang="en-US" sz="2400" b="1" dirty="0"/>
          </a:p>
        </p:txBody>
      </p:sp>
      <p:pic>
        <p:nvPicPr>
          <p:cNvPr id="7" name="Picture 6"/>
          <p:cNvPicPr>
            <a:picLocks noChangeAspect="1"/>
          </p:cNvPicPr>
          <p:nvPr/>
        </p:nvPicPr>
        <p:blipFill>
          <a:blip r:embed="rId4"/>
          <a:stretch>
            <a:fillRect/>
          </a:stretch>
        </p:blipFill>
        <p:spPr>
          <a:xfrm>
            <a:off x="8988245" y="1594022"/>
            <a:ext cx="2354371" cy="3416146"/>
          </a:xfrm>
          <a:prstGeom prst="rect">
            <a:avLst/>
          </a:prstGeom>
        </p:spPr>
      </p:pic>
      <p:sp>
        <p:nvSpPr>
          <p:cNvPr id="8" name="TextBox 7"/>
          <p:cNvSpPr txBox="1"/>
          <p:nvPr/>
        </p:nvSpPr>
        <p:spPr>
          <a:xfrm>
            <a:off x="4240506" y="3511579"/>
            <a:ext cx="3629520" cy="369332"/>
          </a:xfrm>
          <a:prstGeom prst="rect">
            <a:avLst/>
          </a:prstGeom>
          <a:noFill/>
        </p:spPr>
        <p:txBody>
          <a:bodyPr wrap="none" rtlCol="0">
            <a:spAutoFit/>
          </a:bodyPr>
          <a:lstStyle/>
          <a:p>
            <a:r>
              <a:rPr lang="en-US" altLang="zh-CN" dirty="0" smtClean="0"/>
              <a:t>Each</a:t>
            </a:r>
            <a:r>
              <a:rPr lang="zh-CN" altLang="en-US" dirty="0" smtClean="0"/>
              <a:t> </a:t>
            </a:r>
            <a:r>
              <a:rPr lang="en-US" altLang="zh-CN" dirty="0" smtClean="0"/>
              <a:t>stage</a:t>
            </a:r>
            <a:r>
              <a:rPr lang="zh-CN" altLang="en-US" dirty="0" smtClean="0"/>
              <a:t> </a:t>
            </a:r>
            <a:r>
              <a:rPr lang="en-US" altLang="zh-CN" dirty="0" smtClean="0"/>
              <a:t>should </a:t>
            </a:r>
            <a:r>
              <a:rPr lang="en-US" altLang="zh-CN" dirty="0" smtClean="0"/>
              <a:t>validate</a:t>
            </a:r>
            <a:r>
              <a:rPr lang="zh-CN" altLang="en-US" dirty="0" smtClean="0"/>
              <a:t> </a:t>
            </a:r>
            <a:r>
              <a:rPr lang="en-US" altLang="zh-CN" dirty="0" smtClean="0"/>
              <a:t>all</a:t>
            </a:r>
            <a:r>
              <a:rPr lang="zh-CN" altLang="en-US" dirty="0" smtClean="0"/>
              <a:t> </a:t>
            </a:r>
            <a:r>
              <a:rPr lang="en-US" altLang="zh-CN" dirty="0" smtClean="0"/>
              <a:t>objects</a:t>
            </a:r>
            <a:endParaRPr lang="en-US" dirty="0"/>
          </a:p>
        </p:txBody>
      </p:sp>
      <p:sp>
        <p:nvSpPr>
          <p:cNvPr id="9" name="TextBox 8"/>
          <p:cNvSpPr txBox="1"/>
          <p:nvPr/>
        </p:nvSpPr>
        <p:spPr>
          <a:xfrm>
            <a:off x="4240506" y="4828243"/>
            <a:ext cx="3357137" cy="369332"/>
          </a:xfrm>
          <a:prstGeom prst="rect">
            <a:avLst/>
          </a:prstGeom>
          <a:noFill/>
        </p:spPr>
        <p:txBody>
          <a:bodyPr wrap="none" rtlCol="0">
            <a:spAutoFit/>
          </a:bodyPr>
          <a:lstStyle/>
          <a:p>
            <a:r>
              <a:rPr lang="en-US" altLang="zh-CN" dirty="0" smtClean="0"/>
              <a:t>Also</a:t>
            </a:r>
            <a:r>
              <a:rPr lang="zh-CN" altLang="en-US" dirty="0" smtClean="0"/>
              <a:t> </a:t>
            </a:r>
            <a:r>
              <a:rPr lang="en-US" altLang="zh-CN" dirty="0" smtClean="0"/>
              <a:t>produces</a:t>
            </a:r>
            <a:r>
              <a:rPr lang="zh-CN" altLang="en-US" dirty="0" smtClean="0"/>
              <a:t> </a:t>
            </a:r>
            <a:r>
              <a:rPr lang="en-US" altLang="zh-CN" dirty="0" smtClean="0"/>
              <a:t>many</a:t>
            </a:r>
            <a:r>
              <a:rPr lang="zh-CN" altLang="en-US" dirty="0" smtClean="0"/>
              <a:t> </a:t>
            </a:r>
            <a:r>
              <a:rPr lang="en-US" altLang="zh-CN" dirty="0" smtClean="0"/>
              <a:t>false</a:t>
            </a:r>
            <a:r>
              <a:rPr lang="zh-CN" altLang="en-US" dirty="0" smtClean="0"/>
              <a:t> </a:t>
            </a:r>
            <a:r>
              <a:rPr lang="en-US" altLang="zh-CN" dirty="0" smtClean="0"/>
              <a:t>positives</a:t>
            </a:r>
            <a:endParaRPr lang="en-US" dirty="0"/>
          </a:p>
        </p:txBody>
      </p:sp>
      <p:sp>
        <p:nvSpPr>
          <p:cNvPr id="10" name="TextBox 9"/>
          <p:cNvSpPr txBox="1"/>
          <p:nvPr/>
        </p:nvSpPr>
        <p:spPr>
          <a:xfrm>
            <a:off x="8965422" y="5105766"/>
            <a:ext cx="2468946" cy="369332"/>
          </a:xfrm>
          <a:prstGeom prst="rect">
            <a:avLst/>
          </a:prstGeom>
          <a:noFill/>
        </p:spPr>
        <p:txBody>
          <a:bodyPr wrap="none" rtlCol="0">
            <a:spAutoFit/>
          </a:bodyPr>
          <a:lstStyle/>
          <a:p>
            <a:r>
              <a:rPr lang="en-US" altLang="zh-CN" b="1" dirty="0" smtClean="0"/>
              <a:t>Haar</a:t>
            </a:r>
            <a:r>
              <a:rPr lang="zh-CN" altLang="en-US" b="1" dirty="0" smtClean="0"/>
              <a:t> </a:t>
            </a:r>
            <a:r>
              <a:rPr lang="en-US" altLang="zh-CN" b="1" dirty="0" smtClean="0"/>
              <a:t>cascade</a:t>
            </a:r>
            <a:r>
              <a:rPr lang="zh-CN" altLang="en-US" b="1" dirty="0" smtClean="0"/>
              <a:t> </a:t>
            </a:r>
            <a:r>
              <a:rPr lang="en-US" altLang="zh-CN" b="1" dirty="0" smtClean="0"/>
              <a:t>classifiers</a:t>
            </a:r>
            <a:endParaRPr lang="en-US" b="1" dirty="0"/>
          </a:p>
        </p:txBody>
      </p:sp>
      <p:sp>
        <p:nvSpPr>
          <p:cNvPr id="11" name="Rounded Rectangle 10"/>
          <p:cNvSpPr/>
          <p:nvPr/>
        </p:nvSpPr>
        <p:spPr>
          <a:xfrm>
            <a:off x="1186977" y="5992637"/>
            <a:ext cx="1960301" cy="408164"/>
          </a:xfrm>
          <a:prstGeom prst="roundRect">
            <a:avLst/>
          </a:prstGeom>
          <a:noFill/>
          <a:ln w="28575">
            <a:solidFill>
              <a:srgbClr val="C0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2" name="Right Arrow 11"/>
          <p:cNvSpPr/>
          <p:nvPr/>
        </p:nvSpPr>
        <p:spPr>
          <a:xfrm rot="18815378">
            <a:off x="3188035" y="5637426"/>
            <a:ext cx="934353" cy="244280"/>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7862722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Program</a:t>
            </a:r>
            <a:endParaRPr lang="en-US" dirty="0"/>
          </a:p>
        </p:txBody>
      </p:sp>
      <p:sp>
        <p:nvSpPr>
          <p:cNvPr id="8" name="TextBox 7"/>
          <p:cNvSpPr txBox="1"/>
          <p:nvPr/>
        </p:nvSpPr>
        <p:spPr>
          <a:xfrm>
            <a:off x="1030778" y="6068295"/>
            <a:ext cx="3462807" cy="400110"/>
          </a:xfrm>
          <a:prstGeom prst="rect">
            <a:avLst/>
          </a:prstGeom>
          <a:noFill/>
        </p:spPr>
        <p:txBody>
          <a:bodyPr wrap="none" rtlCol="0">
            <a:spAutoFit/>
          </a:bodyPr>
          <a:lstStyle/>
          <a:p>
            <a:r>
              <a:rPr lang="en-US" altLang="zh-CN" sz="2000" b="1" dirty="0" err="1" smtClean="0">
                <a:solidFill>
                  <a:srgbClr val="C00000"/>
                </a:solidFill>
              </a:rPr>
              <a:t>minNeighbors</a:t>
            </a:r>
            <a:r>
              <a:rPr lang="zh-CN" altLang="en-US" sz="2000" b="1" dirty="0" smtClean="0">
                <a:solidFill>
                  <a:srgbClr val="C00000"/>
                </a:solidFill>
              </a:rPr>
              <a:t> </a:t>
            </a:r>
            <a:r>
              <a:rPr lang="en-US" altLang="zh-CN" sz="2000" b="1" dirty="0" smtClean="0">
                <a:solidFill>
                  <a:srgbClr val="C00000"/>
                </a:solidFill>
              </a:rPr>
              <a:t>=</a:t>
            </a:r>
            <a:r>
              <a:rPr lang="zh-CN" altLang="en-US" sz="2000" b="1" dirty="0" smtClean="0">
                <a:solidFill>
                  <a:srgbClr val="C00000"/>
                </a:solidFill>
              </a:rPr>
              <a:t> </a:t>
            </a:r>
            <a:r>
              <a:rPr lang="en-US" altLang="zh-CN" sz="2000" b="1" dirty="0" smtClean="0">
                <a:solidFill>
                  <a:srgbClr val="C00000"/>
                </a:solidFill>
              </a:rPr>
              <a:t>1,</a:t>
            </a:r>
            <a:r>
              <a:rPr lang="zh-CN" altLang="en-US" sz="2000" b="1" dirty="0" smtClean="0">
                <a:solidFill>
                  <a:srgbClr val="C00000"/>
                </a:solidFill>
              </a:rPr>
              <a:t> </a:t>
            </a:r>
            <a:r>
              <a:rPr lang="en-US" altLang="zh-CN" sz="2000" b="1" dirty="0" smtClean="0">
                <a:solidFill>
                  <a:srgbClr val="C00000"/>
                </a:solidFill>
              </a:rPr>
              <a:t>scale</a:t>
            </a:r>
            <a:r>
              <a:rPr lang="zh-CN" altLang="en-US" sz="2000" b="1" dirty="0" smtClean="0">
                <a:solidFill>
                  <a:srgbClr val="C00000"/>
                </a:solidFill>
              </a:rPr>
              <a:t> </a:t>
            </a:r>
            <a:r>
              <a:rPr lang="en-US" altLang="zh-CN" sz="2000" b="1" dirty="0" smtClean="0">
                <a:solidFill>
                  <a:srgbClr val="C00000"/>
                </a:solidFill>
              </a:rPr>
              <a:t>=</a:t>
            </a:r>
            <a:r>
              <a:rPr lang="zh-CN" altLang="en-US" sz="2000" b="1" dirty="0" smtClean="0">
                <a:solidFill>
                  <a:srgbClr val="C00000"/>
                </a:solidFill>
              </a:rPr>
              <a:t> </a:t>
            </a:r>
            <a:r>
              <a:rPr lang="en-US" altLang="zh-CN" sz="2000" b="1" dirty="0" smtClean="0">
                <a:solidFill>
                  <a:srgbClr val="C00000"/>
                </a:solidFill>
              </a:rPr>
              <a:t>1.1</a:t>
            </a:r>
            <a:endParaRPr lang="en-US" sz="2000" b="1" dirty="0">
              <a:solidFill>
                <a:srgbClr val="C00000"/>
              </a:solidFill>
            </a:endParaRPr>
          </a:p>
        </p:txBody>
      </p:sp>
      <p:sp>
        <p:nvSpPr>
          <p:cNvPr id="10" name="TextBox 9"/>
          <p:cNvSpPr txBox="1"/>
          <p:nvPr/>
        </p:nvSpPr>
        <p:spPr>
          <a:xfrm>
            <a:off x="6389259" y="6068295"/>
            <a:ext cx="3462807" cy="400110"/>
          </a:xfrm>
          <a:prstGeom prst="rect">
            <a:avLst/>
          </a:prstGeom>
          <a:noFill/>
        </p:spPr>
        <p:txBody>
          <a:bodyPr wrap="none" rtlCol="0">
            <a:spAutoFit/>
          </a:bodyPr>
          <a:lstStyle/>
          <a:p>
            <a:r>
              <a:rPr lang="en-US" altLang="zh-CN" sz="2000" b="1" dirty="0" err="1" smtClean="0">
                <a:solidFill>
                  <a:srgbClr val="C00000"/>
                </a:solidFill>
              </a:rPr>
              <a:t>minNeighbors</a:t>
            </a:r>
            <a:r>
              <a:rPr lang="zh-CN" altLang="en-US" sz="2000" b="1" dirty="0" smtClean="0">
                <a:solidFill>
                  <a:srgbClr val="C00000"/>
                </a:solidFill>
              </a:rPr>
              <a:t> </a:t>
            </a:r>
            <a:r>
              <a:rPr lang="en-US" altLang="zh-CN" sz="2000" b="1" dirty="0" smtClean="0">
                <a:solidFill>
                  <a:srgbClr val="C00000"/>
                </a:solidFill>
              </a:rPr>
              <a:t>=</a:t>
            </a:r>
            <a:r>
              <a:rPr lang="zh-CN" altLang="en-US" sz="2000" b="1" dirty="0" smtClean="0">
                <a:solidFill>
                  <a:srgbClr val="C00000"/>
                </a:solidFill>
              </a:rPr>
              <a:t> </a:t>
            </a:r>
            <a:r>
              <a:rPr lang="en-US" altLang="zh-CN" sz="2000" b="1" dirty="0" smtClean="0">
                <a:solidFill>
                  <a:srgbClr val="C00000"/>
                </a:solidFill>
              </a:rPr>
              <a:t>1,</a:t>
            </a:r>
            <a:r>
              <a:rPr lang="zh-CN" altLang="en-US" sz="2000" b="1" dirty="0" smtClean="0">
                <a:solidFill>
                  <a:srgbClr val="C00000"/>
                </a:solidFill>
              </a:rPr>
              <a:t> </a:t>
            </a:r>
            <a:r>
              <a:rPr lang="en-US" altLang="zh-CN" sz="2000" b="1" dirty="0" smtClean="0">
                <a:solidFill>
                  <a:srgbClr val="C00000"/>
                </a:solidFill>
              </a:rPr>
              <a:t>scale</a:t>
            </a:r>
            <a:r>
              <a:rPr lang="zh-CN" altLang="en-US" sz="2000" b="1" dirty="0" smtClean="0">
                <a:solidFill>
                  <a:srgbClr val="C00000"/>
                </a:solidFill>
              </a:rPr>
              <a:t> </a:t>
            </a:r>
            <a:r>
              <a:rPr lang="en-US" altLang="zh-CN" sz="2000" b="1" dirty="0" smtClean="0">
                <a:solidFill>
                  <a:srgbClr val="C00000"/>
                </a:solidFill>
              </a:rPr>
              <a:t>=</a:t>
            </a:r>
            <a:r>
              <a:rPr lang="zh-CN" altLang="en-US" sz="2000" b="1" dirty="0" smtClean="0">
                <a:solidFill>
                  <a:srgbClr val="C00000"/>
                </a:solidFill>
              </a:rPr>
              <a:t> </a:t>
            </a:r>
            <a:r>
              <a:rPr lang="en-US" altLang="zh-CN" sz="2000" b="1" dirty="0" smtClean="0">
                <a:solidFill>
                  <a:srgbClr val="C00000"/>
                </a:solidFill>
              </a:rPr>
              <a:t>3.0</a:t>
            </a:r>
            <a:endParaRPr lang="en-US" sz="2000" b="1" dirty="0">
              <a:solidFill>
                <a:srgbClr val="C00000"/>
              </a:solidFill>
            </a:endParaRPr>
          </a:p>
        </p:txBody>
      </p:sp>
      <p:sp>
        <p:nvSpPr>
          <p:cNvPr id="3" name="Content Placeholder 2"/>
          <p:cNvSpPr>
            <a:spLocks noGrp="1"/>
          </p:cNvSpPr>
          <p:nvPr>
            <p:ph idx="1"/>
          </p:nvPr>
        </p:nvSpPr>
        <p:spPr>
          <a:xfrm>
            <a:off x="1024128" y="1594022"/>
            <a:ext cx="184666" cy="369332"/>
          </a:xfrm>
          <a:noFill/>
        </p:spPr>
        <p:txBody>
          <a:bodyPr wrap="none" rtlCol="0">
            <a:spAutoFit/>
          </a:bodyPr>
          <a:lstStyle/>
          <a:p>
            <a:pPr marL="0" defTabSz="457200"/>
            <a:endParaRPr lang="en-US" sz="2000" b="1" dirty="0">
              <a:solidFill>
                <a:srgbClr val="C00000"/>
              </a:solidFill>
            </a:endParaRPr>
          </a:p>
        </p:txBody>
      </p:sp>
      <p:pic>
        <p:nvPicPr>
          <p:cNvPr id="9" name="Picture 8"/>
          <p:cNvPicPr>
            <a:picLocks noChangeAspect="1"/>
          </p:cNvPicPr>
          <p:nvPr/>
        </p:nvPicPr>
        <p:blipFill>
          <a:blip r:embed="rId3"/>
          <a:stretch>
            <a:fillRect/>
          </a:stretch>
        </p:blipFill>
        <p:spPr>
          <a:xfrm>
            <a:off x="1024128" y="1559184"/>
            <a:ext cx="5183954" cy="4457700"/>
          </a:xfrm>
          <a:prstGeom prst="rect">
            <a:avLst/>
          </a:prstGeom>
        </p:spPr>
      </p:pic>
      <p:pic>
        <p:nvPicPr>
          <p:cNvPr id="4" name="Picture 3"/>
          <p:cNvPicPr>
            <a:picLocks noChangeAspect="1"/>
          </p:cNvPicPr>
          <p:nvPr/>
        </p:nvPicPr>
        <p:blipFill>
          <a:blip r:embed="rId4"/>
          <a:stretch>
            <a:fillRect/>
          </a:stretch>
        </p:blipFill>
        <p:spPr>
          <a:xfrm>
            <a:off x="6389259" y="1594022"/>
            <a:ext cx="5116644" cy="4422862"/>
          </a:xfrm>
          <a:prstGeom prst="rect">
            <a:avLst/>
          </a:prstGeom>
        </p:spPr>
      </p:pic>
      <p:sp>
        <p:nvSpPr>
          <p:cNvPr id="7" name="TextBox 6"/>
          <p:cNvSpPr txBox="1"/>
          <p:nvPr/>
        </p:nvSpPr>
        <p:spPr>
          <a:xfrm>
            <a:off x="4092740" y="661420"/>
            <a:ext cx="7627216" cy="646331"/>
          </a:xfrm>
          <a:prstGeom prst="rect">
            <a:avLst/>
          </a:prstGeom>
          <a:noFill/>
        </p:spPr>
        <p:txBody>
          <a:bodyPr wrap="none" rtlCol="0">
            <a:spAutoFit/>
          </a:bodyPr>
          <a:lstStyle/>
          <a:p>
            <a:r>
              <a:rPr lang="en-US" b="1" dirty="0" smtClean="0"/>
              <a:t>Scale: how much the image size is reduced at each image scale.</a:t>
            </a:r>
          </a:p>
          <a:p>
            <a:r>
              <a:rPr lang="en-US" b="1" dirty="0" err="1" smtClean="0"/>
              <a:t>minNeighbors</a:t>
            </a:r>
            <a:r>
              <a:rPr lang="en-US" b="1" dirty="0" smtClean="0"/>
              <a:t>: how many neighbors each candidate rectangle should retain it</a:t>
            </a:r>
            <a:endParaRPr lang="en-US" b="1" dirty="0"/>
          </a:p>
        </p:txBody>
      </p:sp>
    </p:spTree>
    <p:extLst>
      <p:ext uri="{BB962C8B-B14F-4D97-AF65-F5344CB8AC3E}">
        <p14:creationId xmlns:p14="http://schemas.microsoft.com/office/powerpoint/2010/main" val="118395712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Program</a:t>
            </a:r>
            <a:endParaRPr lang="en-US" dirty="0"/>
          </a:p>
        </p:txBody>
      </p:sp>
      <p:pic>
        <p:nvPicPr>
          <p:cNvPr id="5" name="Content Placeholder 4"/>
          <p:cNvPicPr>
            <a:picLocks noGrp="1" noChangeAspect="1"/>
          </p:cNvPicPr>
          <p:nvPr>
            <p:ph idx="1"/>
          </p:nvPr>
        </p:nvPicPr>
        <p:blipFill>
          <a:blip r:embed="rId3"/>
          <a:stretch>
            <a:fillRect/>
          </a:stretch>
        </p:blipFill>
        <p:spPr>
          <a:xfrm>
            <a:off x="1024128" y="1559184"/>
            <a:ext cx="5149199" cy="4457700"/>
          </a:xfrm>
          <a:prstGeom prst="rect">
            <a:avLst/>
          </a:prstGeom>
        </p:spPr>
      </p:pic>
      <p:pic>
        <p:nvPicPr>
          <p:cNvPr id="7" name="Picture 6"/>
          <p:cNvPicPr>
            <a:picLocks noChangeAspect="1"/>
          </p:cNvPicPr>
          <p:nvPr/>
        </p:nvPicPr>
        <p:blipFill>
          <a:blip r:embed="rId4"/>
          <a:stretch>
            <a:fillRect/>
          </a:stretch>
        </p:blipFill>
        <p:spPr>
          <a:xfrm>
            <a:off x="6389259" y="1559184"/>
            <a:ext cx="5232400" cy="4457700"/>
          </a:xfrm>
          <a:prstGeom prst="rect">
            <a:avLst/>
          </a:prstGeom>
        </p:spPr>
      </p:pic>
      <p:sp>
        <p:nvSpPr>
          <p:cNvPr id="8" name="TextBox 7"/>
          <p:cNvSpPr txBox="1"/>
          <p:nvPr/>
        </p:nvSpPr>
        <p:spPr>
          <a:xfrm>
            <a:off x="1030778" y="6068295"/>
            <a:ext cx="3462807" cy="400110"/>
          </a:xfrm>
          <a:prstGeom prst="rect">
            <a:avLst/>
          </a:prstGeom>
          <a:noFill/>
        </p:spPr>
        <p:txBody>
          <a:bodyPr wrap="none" rtlCol="0">
            <a:spAutoFit/>
          </a:bodyPr>
          <a:lstStyle/>
          <a:p>
            <a:r>
              <a:rPr lang="en-US" altLang="zh-CN" sz="2000" b="1" dirty="0" err="1" smtClean="0">
                <a:solidFill>
                  <a:srgbClr val="C00000"/>
                </a:solidFill>
              </a:rPr>
              <a:t>minNeighbors</a:t>
            </a:r>
            <a:r>
              <a:rPr lang="zh-CN" altLang="en-US" sz="2000" b="1" dirty="0" smtClean="0">
                <a:solidFill>
                  <a:srgbClr val="C00000"/>
                </a:solidFill>
              </a:rPr>
              <a:t> </a:t>
            </a:r>
            <a:r>
              <a:rPr lang="en-US" altLang="zh-CN" sz="2000" b="1" dirty="0" smtClean="0">
                <a:solidFill>
                  <a:srgbClr val="C00000"/>
                </a:solidFill>
              </a:rPr>
              <a:t>=</a:t>
            </a:r>
            <a:r>
              <a:rPr lang="zh-CN" altLang="en-US" sz="2000" b="1" dirty="0" smtClean="0">
                <a:solidFill>
                  <a:srgbClr val="C00000"/>
                </a:solidFill>
              </a:rPr>
              <a:t> </a:t>
            </a:r>
            <a:r>
              <a:rPr lang="en-US" altLang="zh-CN" sz="2000" b="1" dirty="0" smtClean="0">
                <a:solidFill>
                  <a:srgbClr val="C00000"/>
                </a:solidFill>
              </a:rPr>
              <a:t>1,</a:t>
            </a:r>
            <a:r>
              <a:rPr lang="zh-CN" altLang="en-US" sz="2000" b="1" dirty="0" smtClean="0">
                <a:solidFill>
                  <a:srgbClr val="C00000"/>
                </a:solidFill>
              </a:rPr>
              <a:t> </a:t>
            </a:r>
            <a:r>
              <a:rPr lang="en-US" altLang="zh-CN" sz="2000" b="1" dirty="0" smtClean="0">
                <a:solidFill>
                  <a:srgbClr val="C00000"/>
                </a:solidFill>
              </a:rPr>
              <a:t>scale</a:t>
            </a:r>
            <a:r>
              <a:rPr lang="zh-CN" altLang="en-US" sz="2000" b="1" dirty="0" smtClean="0">
                <a:solidFill>
                  <a:srgbClr val="C00000"/>
                </a:solidFill>
              </a:rPr>
              <a:t> </a:t>
            </a:r>
            <a:r>
              <a:rPr lang="en-US" altLang="zh-CN" sz="2000" b="1" dirty="0" smtClean="0">
                <a:solidFill>
                  <a:srgbClr val="C00000"/>
                </a:solidFill>
              </a:rPr>
              <a:t>=</a:t>
            </a:r>
            <a:r>
              <a:rPr lang="zh-CN" altLang="en-US" sz="2000" b="1" dirty="0" smtClean="0">
                <a:solidFill>
                  <a:srgbClr val="C00000"/>
                </a:solidFill>
              </a:rPr>
              <a:t> </a:t>
            </a:r>
            <a:r>
              <a:rPr lang="en-US" altLang="zh-CN" sz="2000" b="1" dirty="0" smtClean="0">
                <a:solidFill>
                  <a:srgbClr val="C00000"/>
                </a:solidFill>
              </a:rPr>
              <a:t>1.1</a:t>
            </a:r>
            <a:endParaRPr lang="en-US" sz="2000" b="1" dirty="0">
              <a:solidFill>
                <a:srgbClr val="C00000"/>
              </a:solidFill>
            </a:endParaRPr>
          </a:p>
        </p:txBody>
      </p:sp>
      <p:sp>
        <p:nvSpPr>
          <p:cNvPr id="10" name="TextBox 9"/>
          <p:cNvSpPr txBox="1"/>
          <p:nvPr/>
        </p:nvSpPr>
        <p:spPr>
          <a:xfrm>
            <a:off x="6389259" y="6068295"/>
            <a:ext cx="3599062" cy="400110"/>
          </a:xfrm>
          <a:prstGeom prst="rect">
            <a:avLst/>
          </a:prstGeom>
          <a:noFill/>
        </p:spPr>
        <p:txBody>
          <a:bodyPr wrap="none" rtlCol="0">
            <a:spAutoFit/>
          </a:bodyPr>
          <a:lstStyle/>
          <a:p>
            <a:r>
              <a:rPr lang="en-US" altLang="zh-CN" sz="2000" b="1" dirty="0" err="1" smtClean="0">
                <a:solidFill>
                  <a:srgbClr val="C00000"/>
                </a:solidFill>
              </a:rPr>
              <a:t>minNeighbors</a:t>
            </a:r>
            <a:r>
              <a:rPr lang="zh-CN" altLang="en-US" sz="2000" b="1" dirty="0" smtClean="0">
                <a:solidFill>
                  <a:srgbClr val="C00000"/>
                </a:solidFill>
              </a:rPr>
              <a:t> </a:t>
            </a:r>
            <a:r>
              <a:rPr lang="en-US" altLang="zh-CN" sz="2000" b="1" dirty="0" smtClean="0">
                <a:solidFill>
                  <a:srgbClr val="C00000"/>
                </a:solidFill>
              </a:rPr>
              <a:t>=</a:t>
            </a:r>
            <a:r>
              <a:rPr lang="zh-CN" altLang="en-US" sz="2000" b="1" dirty="0" smtClean="0">
                <a:solidFill>
                  <a:srgbClr val="C00000"/>
                </a:solidFill>
              </a:rPr>
              <a:t> </a:t>
            </a:r>
            <a:r>
              <a:rPr lang="en-US" altLang="zh-CN" sz="2000" b="1" dirty="0" smtClean="0">
                <a:solidFill>
                  <a:srgbClr val="C00000"/>
                </a:solidFill>
              </a:rPr>
              <a:t>10,</a:t>
            </a:r>
            <a:r>
              <a:rPr lang="zh-CN" altLang="en-US" sz="2000" b="1" dirty="0" smtClean="0">
                <a:solidFill>
                  <a:srgbClr val="C00000"/>
                </a:solidFill>
              </a:rPr>
              <a:t> </a:t>
            </a:r>
            <a:r>
              <a:rPr lang="en-US" altLang="zh-CN" sz="2000" b="1" dirty="0" smtClean="0">
                <a:solidFill>
                  <a:srgbClr val="C00000"/>
                </a:solidFill>
              </a:rPr>
              <a:t>scale</a:t>
            </a:r>
            <a:r>
              <a:rPr lang="zh-CN" altLang="en-US" sz="2000" b="1" dirty="0" smtClean="0">
                <a:solidFill>
                  <a:srgbClr val="C00000"/>
                </a:solidFill>
              </a:rPr>
              <a:t> </a:t>
            </a:r>
            <a:r>
              <a:rPr lang="en-US" altLang="zh-CN" sz="2000" b="1" dirty="0" smtClean="0">
                <a:solidFill>
                  <a:srgbClr val="C00000"/>
                </a:solidFill>
              </a:rPr>
              <a:t>=</a:t>
            </a:r>
            <a:r>
              <a:rPr lang="zh-CN" altLang="en-US" sz="2000" b="1" dirty="0" smtClean="0">
                <a:solidFill>
                  <a:srgbClr val="C00000"/>
                </a:solidFill>
              </a:rPr>
              <a:t> </a:t>
            </a:r>
            <a:r>
              <a:rPr lang="en-US" altLang="zh-CN" sz="2000" b="1" dirty="0" smtClean="0">
                <a:solidFill>
                  <a:srgbClr val="C00000"/>
                </a:solidFill>
              </a:rPr>
              <a:t>1.1</a:t>
            </a:r>
            <a:endParaRPr lang="en-US" sz="2000" b="1" dirty="0">
              <a:solidFill>
                <a:srgbClr val="C00000"/>
              </a:solidFill>
            </a:endParaRPr>
          </a:p>
        </p:txBody>
      </p:sp>
      <p:sp>
        <p:nvSpPr>
          <p:cNvPr id="9" name="TextBox 8"/>
          <p:cNvSpPr txBox="1"/>
          <p:nvPr/>
        </p:nvSpPr>
        <p:spPr>
          <a:xfrm>
            <a:off x="4092740" y="661420"/>
            <a:ext cx="7627216" cy="646331"/>
          </a:xfrm>
          <a:prstGeom prst="rect">
            <a:avLst/>
          </a:prstGeom>
          <a:noFill/>
        </p:spPr>
        <p:txBody>
          <a:bodyPr wrap="none" rtlCol="0">
            <a:spAutoFit/>
          </a:bodyPr>
          <a:lstStyle/>
          <a:p>
            <a:r>
              <a:rPr lang="en-US" b="1" dirty="0" smtClean="0"/>
              <a:t>Scale: how much the image size is reduced at each image scale.</a:t>
            </a:r>
          </a:p>
          <a:p>
            <a:r>
              <a:rPr lang="en-US" b="1" dirty="0" err="1" smtClean="0"/>
              <a:t>minNeighbors</a:t>
            </a:r>
            <a:r>
              <a:rPr lang="en-US" b="1" dirty="0" smtClean="0"/>
              <a:t>: how many neighbors each candidate rectangle should retain it</a:t>
            </a:r>
            <a:endParaRPr lang="en-US" b="1" dirty="0"/>
          </a:p>
        </p:txBody>
      </p:sp>
    </p:spTree>
    <p:extLst>
      <p:ext uri="{BB962C8B-B14F-4D97-AF65-F5344CB8AC3E}">
        <p14:creationId xmlns:p14="http://schemas.microsoft.com/office/powerpoint/2010/main" val="152629996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RESULTS</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11933" y="1954060"/>
            <a:ext cx="5274549" cy="3548492"/>
          </a:xfr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85804" y="1954060"/>
            <a:ext cx="5388453" cy="3548493"/>
          </a:xfrm>
          <a:prstGeom prst="rect">
            <a:avLst/>
          </a:prstGeom>
        </p:spPr>
      </p:pic>
    </p:spTree>
    <p:extLst>
      <p:ext uri="{BB962C8B-B14F-4D97-AF65-F5344CB8AC3E}">
        <p14:creationId xmlns:p14="http://schemas.microsoft.com/office/powerpoint/2010/main" val="1841283920"/>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Integral</Template>
  <TotalTime>315</TotalTime>
  <Words>1143</Words>
  <Application>Microsoft Macintosh PowerPoint</Application>
  <PresentationFormat>Widescreen</PresentationFormat>
  <Paragraphs>95</Paragraphs>
  <Slides>13</Slides>
  <Notes>8</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13</vt:i4>
      </vt:variant>
    </vt:vector>
  </HeadingPairs>
  <TitlesOfParts>
    <vt:vector size="23" baseType="lpstr">
      <vt:lpstr>Calibri</vt:lpstr>
      <vt:lpstr>Calibri Light</vt:lpstr>
      <vt:lpstr>Mangal</vt:lpstr>
      <vt:lpstr>Times New Roman</vt:lpstr>
      <vt:lpstr>Tw Cen MT</vt:lpstr>
      <vt:lpstr>Tw Cen MT Condensed</vt:lpstr>
      <vt:lpstr>Wingdings 3</vt:lpstr>
      <vt:lpstr>华文仿宋</vt:lpstr>
      <vt:lpstr>Arial</vt:lpstr>
      <vt:lpstr>Integral</vt:lpstr>
      <vt:lpstr>Object detection using haar cascade </vt:lpstr>
      <vt:lpstr>Background</vt:lpstr>
      <vt:lpstr>Haar-Like features</vt:lpstr>
      <vt:lpstr>The voila Jones framework</vt:lpstr>
      <vt:lpstr>SAMPLES</vt:lpstr>
      <vt:lpstr>Training</vt:lpstr>
      <vt:lpstr>Program</vt:lpstr>
      <vt:lpstr>Program</vt:lpstr>
      <vt:lpstr>RESULTS</vt:lpstr>
      <vt:lpstr>RESULTS</vt:lpstr>
      <vt:lpstr>Conclusion</vt:lpstr>
      <vt:lpstr>reference</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Object detection using haar cascade (and neural network)</dc:title>
  <dc:creator>Office</dc:creator>
  <cp:lastModifiedBy>Office</cp:lastModifiedBy>
  <cp:revision>52</cp:revision>
  <dcterms:created xsi:type="dcterms:W3CDTF">2017-11-30T03:06:49Z</dcterms:created>
  <dcterms:modified xsi:type="dcterms:W3CDTF">2017-11-30T23:23:00Z</dcterms:modified>
</cp:coreProperties>
</file>